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Lato"/>
      <p:regular r:id="rId51"/>
      <p:bold r:id="rId52"/>
      <p:italic r:id="rId53"/>
      <p:boldItalic r:id="rId54"/>
    </p:embeddedFont>
    <p:embeddedFont>
      <p:font typeface="Quattrocento Sans"/>
      <p:regular r:id="rId55"/>
      <p:bold r:id="rId56"/>
      <p:italic r:id="rId57"/>
      <p:boldItalic r:id="rId58"/>
    </p:embeddedFont>
    <p:embeddedFont>
      <p:font typeface="Gill Sans"/>
      <p:regular r:id="rId59"/>
      <p:bold r:id="rId60"/>
    </p:embeddedFont>
    <p:embeddedFont>
      <p:font typeface="Century Gothic"/>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enturyGothic-bold.fntdata"/><Relationship Id="rId61" Type="http://schemas.openxmlformats.org/officeDocument/2006/relationships/font" Target="fonts/CenturyGothic-regular.fntdata"/><Relationship Id="rId20" Type="http://schemas.openxmlformats.org/officeDocument/2006/relationships/slide" Target="slides/slide15.xml"/><Relationship Id="rId64" Type="http://schemas.openxmlformats.org/officeDocument/2006/relationships/font" Target="fonts/CenturyGothic-boldItalic.fntdata"/><Relationship Id="rId63" Type="http://schemas.openxmlformats.org/officeDocument/2006/relationships/font" Target="fonts/CenturyGothic-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Gill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slide" Target="slides/slide45.xml"/><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55" Type="http://schemas.openxmlformats.org/officeDocument/2006/relationships/font" Target="fonts/QuattrocentoSans-regular.fntdata"/><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57" Type="http://schemas.openxmlformats.org/officeDocument/2006/relationships/font" Target="fonts/QuattrocentoSans-italic.fntdata"/><Relationship Id="rId12" Type="http://schemas.openxmlformats.org/officeDocument/2006/relationships/slide" Target="slides/slide7.xml"/><Relationship Id="rId56" Type="http://schemas.openxmlformats.org/officeDocument/2006/relationships/font" Target="fonts/QuattrocentoSans-bold.fntdata"/><Relationship Id="rId15" Type="http://schemas.openxmlformats.org/officeDocument/2006/relationships/slide" Target="slides/slide10.xml"/><Relationship Id="rId59" Type="http://schemas.openxmlformats.org/officeDocument/2006/relationships/font" Target="fonts/GillSans-regular.fntdata"/><Relationship Id="rId14" Type="http://schemas.openxmlformats.org/officeDocument/2006/relationships/slide" Target="slides/slide9.xml"/><Relationship Id="rId58" Type="http://schemas.openxmlformats.org/officeDocument/2006/relationships/font" Target="fonts/Quattrocento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784c5e231_0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784c5e231_0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784c5e231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784c5e231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784c5e231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784c5e231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784c5e231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784c5e231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784c5e231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784c5e231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784c5e231_0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784c5e231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784c5e231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784c5e231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784c5e231_0_1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784c5e231_0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784c5e231_0_1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784c5e231_0_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784c5e231_0_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784c5e231_0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784c5e23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784c5e231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784c5e231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784c5e231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784c5e231_0_1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784c5e231_0_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784c5e231_0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784c5e231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84c3be4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84c3be4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784c5e231_0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784c5e231_0_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784c5e231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784c5e231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784c5e231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784c5e231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784c5e231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784c5e231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784c5e231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784c5e231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784c5e231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784c5e231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784c5e231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784c5e231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784c5e231_0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784c5e231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85469f0a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85469f0a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784c5e231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1784c5e231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784c5e231_0_1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784c5e231_0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784c5e231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784c5e231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784c5e231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784c5e231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784c5e231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784c5e231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784c5e231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784c5e231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784c5e231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784c5e231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784c5e231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784c5e231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784c5e231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784c5e231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784c5e231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784c5e231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784c5e231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784c5e231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784c5e231_0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784c5e231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784c5e231_0_1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784c5e231_0_1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784c5e231_0_2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784c5e231_0_2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784c5e231_0_1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1784c5e231_0_1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784c5e231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784c5e231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784c5e231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784c5e231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784c5e231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784c5e231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784c5e231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784c5e231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784c5e231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784c5e231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p:nvPr/>
        </p:nvSpPr>
        <p:spPr>
          <a:xfrm>
            <a:off x="0" y="-2381"/>
            <a:ext cx="9144000" cy="3902869"/>
          </a:xfrm>
          <a:custGeom>
            <a:rect b="b" l="l" r="r" t="t"/>
            <a:pathLst>
              <a:path extrusionOk="0" h="3278" w="576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3" name="Google Shape;13;p2"/>
          <p:cNvSpPr txBox="1"/>
          <p:nvPr>
            <p:ph type="ctrTitle"/>
          </p:nvPr>
        </p:nvSpPr>
        <p:spPr>
          <a:xfrm>
            <a:off x="607501" y="1086860"/>
            <a:ext cx="7929000" cy="22284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4100"/>
              <a:buFont typeface="Century Gothic"/>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 name="Google Shape;14;p2"/>
          <p:cNvSpPr txBox="1"/>
          <p:nvPr>
            <p:ph idx="1" type="subTitle"/>
          </p:nvPr>
        </p:nvSpPr>
        <p:spPr>
          <a:xfrm>
            <a:off x="607501" y="3960635"/>
            <a:ext cx="7929000" cy="3261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lvl="0" algn="l">
              <a:spcBef>
                <a:spcPts val="300"/>
              </a:spcBef>
              <a:spcAft>
                <a:spcPts val="0"/>
              </a:spcAft>
              <a:buSzPts val="1400"/>
              <a:buNone/>
              <a:defRPr>
                <a:solidFill>
                  <a:schemeClr val="lt1"/>
                </a:solidFill>
              </a:defRPr>
            </a:lvl1pPr>
            <a:lvl2pPr lvl="1" algn="ctr">
              <a:spcBef>
                <a:spcPts val="500"/>
              </a:spcBef>
              <a:spcAft>
                <a:spcPts val="0"/>
              </a:spcAft>
              <a:buSzPts val="1200"/>
              <a:buNone/>
              <a:defRPr>
                <a:solidFill>
                  <a:schemeClr val="lt1"/>
                </a:solidFill>
              </a:defRPr>
            </a:lvl2pPr>
            <a:lvl3pPr lvl="2" algn="ctr">
              <a:spcBef>
                <a:spcPts val="500"/>
              </a:spcBef>
              <a:spcAft>
                <a:spcPts val="0"/>
              </a:spcAft>
              <a:buSzPts val="1100"/>
              <a:buNone/>
              <a:defRPr>
                <a:solidFill>
                  <a:schemeClr val="lt1"/>
                </a:solidFill>
              </a:defRPr>
            </a:lvl3pPr>
            <a:lvl4pPr lvl="3" algn="ctr">
              <a:spcBef>
                <a:spcPts val="500"/>
              </a:spcBef>
              <a:spcAft>
                <a:spcPts val="0"/>
              </a:spcAft>
              <a:buSzPts val="900"/>
              <a:buNone/>
              <a:defRPr>
                <a:solidFill>
                  <a:schemeClr val="lt1"/>
                </a:solidFill>
              </a:defRPr>
            </a:lvl4pPr>
            <a:lvl5pPr lvl="4" algn="ctr">
              <a:spcBef>
                <a:spcPts val="500"/>
              </a:spcBef>
              <a:spcAft>
                <a:spcPts val="0"/>
              </a:spcAft>
              <a:buSzPts val="900"/>
              <a:buNone/>
              <a:defRPr>
                <a:solidFill>
                  <a:schemeClr val="lt1"/>
                </a:solidFill>
              </a:defRPr>
            </a:lvl5pPr>
            <a:lvl6pPr lvl="5" algn="ctr">
              <a:spcBef>
                <a:spcPts val="500"/>
              </a:spcBef>
              <a:spcAft>
                <a:spcPts val="0"/>
              </a:spcAft>
              <a:buSzPts val="900"/>
              <a:buNone/>
              <a:defRPr>
                <a:solidFill>
                  <a:schemeClr val="lt1"/>
                </a:solidFill>
              </a:defRPr>
            </a:lvl6pPr>
            <a:lvl7pPr lvl="6" algn="ctr">
              <a:spcBef>
                <a:spcPts val="500"/>
              </a:spcBef>
              <a:spcAft>
                <a:spcPts val="0"/>
              </a:spcAft>
              <a:buSzPts val="900"/>
              <a:buNone/>
              <a:defRPr>
                <a:solidFill>
                  <a:schemeClr val="lt1"/>
                </a:solidFill>
              </a:defRPr>
            </a:lvl7pPr>
            <a:lvl8pPr lvl="7" algn="ctr">
              <a:spcBef>
                <a:spcPts val="500"/>
              </a:spcBef>
              <a:spcAft>
                <a:spcPts val="0"/>
              </a:spcAft>
              <a:buSzPts val="900"/>
              <a:buNone/>
              <a:defRPr>
                <a:solidFill>
                  <a:schemeClr val="lt1"/>
                </a:solidFill>
              </a:defRPr>
            </a:lvl8pPr>
            <a:lvl9pPr lvl="8" algn="ctr">
              <a:spcBef>
                <a:spcPts val="500"/>
              </a:spcBef>
              <a:spcAft>
                <a:spcPts val="500"/>
              </a:spcAft>
              <a:buSzPts val="900"/>
              <a:buNone/>
              <a:defRPr>
                <a:solidFill>
                  <a:schemeClr val="lt1"/>
                </a:solidFill>
              </a:defRPr>
            </a:lvl9pPr>
          </a:lstStyle>
          <a:p/>
        </p:txBody>
      </p:sp>
      <p:sp>
        <p:nvSpPr>
          <p:cNvPr id="15" name="Google Shape;15;p2"/>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 name="Google Shape;17;p2"/>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11"/>
          <p:cNvSpPr txBox="1"/>
          <p:nvPr>
            <p:ph type="title"/>
          </p:nvPr>
        </p:nvSpPr>
        <p:spPr>
          <a:xfrm>
            <a:off x="607500" y="3600450"/>
            <a:ext cx="7921200" cy="4251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rmAutofit/>
          </a:bodyPr>
          <a:lstStyle>
            <a:lvl1pPr lvl="0" algn="l">
              <a:spcBef>
                <a:spcPts val="0"/>
              </a:spcBef>
              <a:spcAft>
                <a:spcPts val="0"/>
              </a:spcAft>
              <a:buClr>
                <a:srgbClr val="FEFEFE"/>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1"/>
          <p:cNvSpPr/>
          <p:nvPr>
            <p:ph idx="2" type="pic"/>
          </p:nvPr>
        </p:nvSpPr>
        <p:spPr>
          <a:xfrm>
            <a:off x="0" y="0"/>
            <a:ext cx="9144000" cy="3600600"/>
          </a:xfrm>
          <a:prstGeom prst="rect">
            <a:avLst/>
          </a:prstGeom>
          <a:noFill/>
          <a:ln cap="rnd" cmpd="sng" w="9525">
            <a:solidFill>
              <a:schemeClr val="lt2"/>
            </a:solidFill>
            <a:prstDash val="solid"/>
            <a:round/>
            <a:headEnd len="sm" w="sm" type="none"/>
            <a:tailEnd len="sm" w="sm" type="none"/>
          </a:ln>
          <a:effectLst>
            <a:outerShdw blurRad="50800">
              <a:srgbClr val="000000">
                <a:alpha val="40000"/>
              </a:srgbClr>
            </a:outerShdw>
          </a:effectLst>
        </p:spPr>
      </p:sp>
      <p:sp>
        <p:nvSpPr>
          <p:cNvPr id="78" name="Google Shape;78;p11"/>
          <p:cNvSpPr txBox="1"/>
          <p:nvPr>
            <p:ph idx="1" type="body"/>
          </p:nvPr>
        </p:nvSpPr>
        <p:spPr>
          <a:xfrm>
            <a:off x="607500" y="4025504"/>
            <a:ext cx="7921200" cy="3702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228600" lvl="0" marL="457200" algn="l">
              <a:spcBef>
                <a:spcPts val="200"/>
              </a:spcBef>
              <a:spcAft>
                <a:spcPts val="0"/>
              </a:spcAft>
              <a:buSzPts val="900"/>
              <a:buNone/>
              <a:defRPr sz="9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79" name="Google Shape;79;p11"/>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1"/>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1"/>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2" name="Shape 82"/>
        <p:cNvGrpSpPr/>
        <p:nvPr/>
      </p:nvGrpSpPr>
      <p:grpSpPr>
        <a:xfrm>
          <a:off x="0" y="0"/>
          <a:ext cx="0" cy="0"/>
          <a:chOff x="0" y="0"/>
          <a:chExt cx="0" cy="0"/>
        </a:xfrm>
      </p:grpSpPr>
      <p:sp>
        <p:nvSpPr>
          <p:cNvPr id="83" name="Google Shape;83;p12"/>
          <p:cNvSpPr/>
          <p:nvPr/>
        </p:nvSpPr>
        <p:spPr>
          <a:xfrm>
            <a:off x="473773" y="811092"/>
            <a:ext cx="4749309" cy="2429389"/>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84" name="Google Shape;84;p12"/>
          <p:cNvSpPr txBox="1"/>
          <p:nvPr>
            <p:ph type="title"/>
          </p:nvPr>
        </p:nvSpPr>
        <p:spPr>
          <a:xfrm>
            <a:off x="638239" y="928876"/>
            <a:ext cx="4420500" cy="19845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3200"/>
              <a:buFont typeface="Century Gothic"/>
              <a:buNone/>
              <a:defRPr b="1" sz="32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2"/>
          <p:cNvSpPr txBox="1"/>
          <p:nvPr>
            <p:ph idx="1" type="body"/>
          </p:nvPr>
        </p:nvSpPr>
        <p:spPr>
          <a:xfrm>
            <a:off x="639892" y="3332760"/>
            <a:ext cx="4418700" cy="5349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Autofit/>
          </a:bodyPr>
          <a:lstStyle>
            <a:lvl1pPr indent="-228600" lvl="0" marL="457200" algn="l">
              <a:spcBef>
                <a:spcPts val="300"/>
              </a:spcBef>
              <a:spcAft>
                <a:spcPts val="0"/>
              </a:spcAft>
              <a:buSzPts val="1400"/>
              <a:buNone/>
              <a:defRPr sz="14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86" name="Google Shape;86;p12"/>
          <p:cNvSpPr txBox="1"/>
          <p:nvPr>
            <p:ph idx="2" type="body"/>
          </p:nvPr>
        </p:nvSpPr>
        <p:spPr>
          <a:xfrm>
            <a:off x="5680982" y="811092"/>
            <a:ext cx="2857500" cy="30567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228600" lvl="0" marL="457200" algn="l">
              <a:spcBef>
                <a:spcPts val="300"/>
              </a:spcBef>
              <a:spcAft>
                <a:spcPts val="0"/>
              </a:spcAft>
              <a:buSzPts val="1400"/>
              <a:buFont typeface="Century Gothic"/>
              <a:buNone/>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87" name="Google Shape;87;p12"/>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2"/>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2"/>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0" name="Shape 90"/>
        <p:cNvGrpSpPr/>
        <p:nvPr/>
      </p:nvGrpSpPr>
      <p:grpSpPr>
        <a:xfrm>
          <a:off x="0" y="0"/>
          <a:ext cx="0" cy="0"/>
          <a:chOff x="0" y="0"/>
          <a:chExt cx="0" cy="0"/>
        </a:xfrm>
      </p:grpSpPr>
      <p:sp>
        <p:nvSpPr>
          <p:cNvPr id="91" name="Google Shape;91;p13"/>
          <p:cNvSpPr/>
          <p:nvPr/>
        </p:nvSpPr>
        <p:spPr>
          <a:xfrm>
            <a:off x="855663" y="1714939"/>
            <a:ext cx="3671335" cy="1877979"/>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2" name="Google Shape;92;p13"/>
          <p:cNvSpPr txBox="1"/>
          <p:nvPr>
            <p:ph type="title"/>
          </p:nvPr>
        </p:nvSpPr>
        <p:spPr>
          <a:xfrm>
            <a:off x="1017817" y="1826968"/>
            <a:ext cx="3286800" cy="15057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2400"/>
              <a:buFont typeface="Century Gothic"/>
              <a:buNone/>
              <a:defRPr sz="2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3"/>
          <p:cNvSpPr txBox="1"/>
          <p:nvPr>
            <p:ph idx="1" type="body"/>
          </p:nvPr>
        </p:nvSpPr>
        <p:spPr>
          <a:xfrm>
            <a:off x="4617000" y="1714500"/>
            <a:ext cx="3660300" cy="17217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228600" lvl="0" marL="457200" algn="l">
              <a:spcBef>
                <a:spcPts val="300"/>
              </a:spcBef>
              <a:spcAft>
                <a:spcPts val="0"/>
              </a:spcAft>
              <a:buSzPts val="1400"/>
              <a:buFont typeface="Century Gothic"/>
              <a:buNone/>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94" name="Google Shape;94;p13"/>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3"/>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3"/>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7" name="Shape 97"/>
        <p:cNvGrpSpPr/>
        <p:nvPr/>
      </p:nvGrpSpPr>
      <p:grpSpPr>
        <a:xfrm>
          <a:off x="0" y="0"/>
          <a:ext cx="0" cy="0"/>
          <a:chOff x="0" y="0"/>
          <a:chExt cx="0" cy="0"/>
        </a:xfrm>
      </p:grpSpPr>
      <p:sp>
        <p:nvSpPr>
          <p:cNvPr id="98" name="Google Shape;98;p14"/>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9" name="Google Shape;99;p14"/>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4"/>
          <p:cNvSpPr txBox="1"/>
          <p:nvPr>
            <p:ph idx="1" type="body"/>
          </p:nvPr>
        </p:nvSpPr>
        <p:spPr>
          <a:xfrm rot="5400000">
            <a:off x="3190864" y="-944999"/>
            <a:ext cx="2755800" cy="79224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01" name="Google Shape;101;p14"/>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4"/>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4"/>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15"/>
          <p:cNvSpPr/>
          <p:nvPr/>
        </p:nvSpPr>
        <p:spPr>
          <a:xfrm>
            <a:off x="5752238" y="334567"/>
            <a:ext cx="3391764" cy="4061221"/>
          </a:xfrm>
          <a:custGeom>
            <a:rect b="b" l="l" r="r" t="t"/>
            <a:pathLst>
              <a:path extrusionOk="0" h="4320" w="2879">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06" name="Google Shape;106;p15"/>
          <p:cNvSpPr txBox="1"/>
          <p:nvPr>
            <p:ph type="title"/>
          </p:nvPr>
        </p:nvSpPr>
        <p:spPr>
          <a:xfrm rot="5400000">
            <a:off x="5147648" y="1429628"/>
            <a:ext cx="3851100" cy="18711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5"/>
          <p:cNvSpPr txBox="1"/>
          <p:nvPr>
            <p:ph idx="1" type="body"/>
          </p:nvPr>
        </p:nvSpPr>
        <p:spPr>
          <a:xfrm rot="5400000">
            <a:off x="1056256" y="-114233"/>
            <a:ext cx="4061100" cy="49587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08" name="Google Shape;108;p15"/>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15"/>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15"/>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bg>
      <p:bgPr>
        <a:solidFill>
          <a:schemeClr val="dk1"/>
        </a:solidFill>
      </p:bgPr>
    </p:bg>
    <p:spTree>
      <p:nvGrpSpPr>
        <p:cNvPr id="111" name="Shape 111"/>
        <p:cNvGrpSpPr/>
        <p:nvPr/>
      </p:nvGrpSpPr>
      <p:grpSpPr>
        <a:xfrm>
          <a:off x="0" y="0"/>
          <a:ext cx="0" cy="0"/>
          <a:chOff x="0" y="0"/>
          <a:chExt cx="0" cy="0"/>
        </a:xfrm>
      </p:grpSpPr>
      <p:sp>
        <p:nvSpPr>
          <p:cNvPr id="112" name="Google Shape;112;p16"/>
          <p:cNvSpPr txBox="1"/>
          <p:nvPr>
            <p:ph type="title"/>
          </p:nvPr>
        </p:nvSpPr>
        <p:spPr>
          <a:xfrm>
            <a:off x="509550" y="1423875"/>
            <a:ext cx="8124900" cy="1798200"/>
          </a:xfrm>
          <a:prstGeom prst="rect">
            <a:avLst/>
          </a:prstGeom>
        </p:spPr>
        <p:txBody>
          <a:bodyPr anchorCtr="0" anchor="ctr" bIns="34275" lIns="68575" spcFirstLastPara="1" rIns="68575" wrap="square" tIns="34275">
            <a:noAutofit/>
          </a:bodyPr>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13" name="Google Shape;113;p16"/>
          <p:cNvSpPr txBox="1"/>
          <p:nvPr>
            <p:ph idx="12" type="sldNum"/>
          </p:nvPr>
        </p:nvSpPr>
        <p:spPr>
          <a:xfrm>
            <a:off x="8490250" y="4681009"/>
            <a:ext cx="548700" cy="393600"/>
          </a:xfrm>
          <a:prstGeom prst="rect">
            <a:avLst/>
          </a:prstGeom>
        </p:spPr>
        <p:txBody>
          <a:bodyPr anchorCtr="0" anchor="b" bIns="8100" lIns="68575" spcFirstLastPara="1" rIns="68575" wrap="square" tIns="342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 name="Shape 114"/>
        <p:cNvGrpSpPr/>
        <p:nvPr/>
      </p:nvGrpSpPr>
      <p:grpSpPr>
        <a:xfrm>
          <a:off x="0" y="0"/>
          <a:ext cx="0" cy="0"/>
          <a:chOff x="0" y="0"/>
          <a:chExt cx="0" cy="0"/>
        </a:xfrm>
      </p:grpSpPr>
      <p:sp>
        <p:nvSpPr>
          <p:cNvPr id="115" name="Google Shape;115;p17"/>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ph type="title"/>
          </p:nvPr>
        </p:nvSpPr>
        <p:spPr>
          <a:xfrm>
            <a:off x="311700" y="391350"/>
            <a:ext cx="8520600" cy="626100"/>
          </a:xfrm>
          <a:prstGeom prst="rect">
            <a:avLst/>
          </a:prstGeom>
        </p:spPr>
        <p:txBody>
          <a:bodyPr anchorCtr="0" anchor="b" bIns="34275" lIns="68575" spcFirstLastPara="1" rIns="68575" wrap="square" tIns="34275">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7" name="Google Shape;117;p17"/>
          <p:cNvSpPr txBox="1"/>
          <p:nvPr>
            <p:ph idx="1" type="body"/>
          </p:nvPr>
        </p:nvSpPr>
        <p:spPr>
          <a:xfrm>
            <a:off x="311700" y="1152475"/>
            <a:ext cx="8520600" cy="3416400"/>
          </a:xfrm>
          <a:prstGeom prst="rect">
            <a:avLst/>
          </a:prstGeom>
        </p:spPr>
        <p:txBody>
          <a:bodyPr anchorCtr="0" anchor="ctr" bIns="34275" lIns="68575" spcFirstLastPara="1" rIns="68575" wrap="square" tIns="34275">
            <a:normAutofit/>
          </a:bodyPr>
          <a:lstStyle>
            <a:lvl1pPr indent="-317500" lvl="0" marL="457200" rtl="0">
              <a:spcBef>
                <a:spcPts val="300"/>
              </a:spcBef>
              <a:spcAft>
                <a:spcPts val="0"/>
              </a:spcAft>
              <a:buSzPts val="1400"/>
              <a:buChar char="🞆"/>
              <a:defRPr/>
            </a:lvl1pPr>
            <a:lvl2pPr indent="-304800" lvl="1" marL="914400" rtl="0">
              <a:spcBef>
                <a:spcPts val="500"/>
              </a:spcBef>
              <a:spcAft>
                <a:spcPts val="0"/>
              </a:spcAft>
              <a:buSzPts val="1200"/>
              <a:buChar char="🞆"/>
              <a:defRPr/>
            </a:lvl2pPr>
            <a:lvl3pPr indent="-298450" lvl="2" marL="1371600" rtl="0">
              <a:spcBef>
                <a:spcPts val="500"/>
              </a:spcBef>
              <a:spcAft>
                <a:spcPts val="0"/>
              </a:spcAft>
              <a:buSzPts val="11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8" name="Google Shape;118;p17"/>
          <p:cNvSpPr txBox="1"/>
          <p:nvPr>
            <p:ph idx="12" type="sldNum"/>
          </p:nvPr>
        </p:nvSpPr>
        <p:spPr>
          <a:xfrm>
            <a:off x="8490250" y="4681009"/>
            <a:ext cx="548700" cy="393600"/>
          </a:xfrm>
          <a:prstGeom prst="rect">
            <a:avLst/>
          </a:prstGeom>
        </p:spPr>
        <p:txBody>
          <a:bodyPr anchorCtr="0" anchor="b" bIns="8100"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8"/>
          <p:cNvSpPr txBox="1"/>
          <p:nvPr>
            <p:ph idx="1" type="body"/>
          </p:nvPr>
        </p:nvSpPr>
        <p:spPr>
          <a:xfrm>
            <a:off x="319500" y="4230575"/>
            <a:ext cx="5998800" cy="598800"/>
          </a:xfrm>
          <a:prstGeom prst="rect">
            <a:avLst/>
          </a:prstGeom>
        </p:spPr>
        <p:txBody>
          <a:bodyPr anchorCtr="0" anchor="ctr" bIns="34275" lIns="68575" spcFirstLastPara="1" rIns="68575" wrap="square" tIns="34275">
            <a:normAutofit/>
          </a:bodyPr>
          <a:lstStyle>
            <a:lvl1pPr indent="-228600" lvl="0" marL="457200" rtl="0">
              <a:lnSpc>
                <a:spcPct val="100000"/>
              </a:lnSpc>
              <a:spcBef>
                <a:spcPts val="300"/>
              </a:spcBef>
              <a:spcAft>
                <a:spcPts val="0"/>
              </a:spcAft>
              <a:buSzPts val="1400"/>
              <a:buNone/>
              <a:defRPr/>
            </a:lvl1pPr>
          </a:lstStyle>
          <a:p/>
        </p:txBody>
      </p:sp>
      <p:sp>
        <p:nvSpPr>
          <p:cNvPr id="121" name="Google Shape;121;p18"/>
          <p:cNvSpPr txBox="1"/>
          <p:nvPr>
            <p:ph idx="12" type="sldNum"/>
          </p:nvPr>
        </p:nvSpPr>
        <p:spPr>
          <a:xfrm>
            <a:off x="8490250" y="4681009"/>
            <a:ext cx="548700" cy="393600"/>
          </a:xfrm>
          <a:prstGeom prst="rect">
            <a:avLst/>
          </a:prstGeom>
        </p:spPr>
        <p:txBody>
          <a:bodyPr anchorCtr="0" anchor="b" bIns="8100"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22" name="Shape 122"/>
        <p:cNvGrpSpPr/>
        <p:nvPr/>
      </p:nvGrpSpPr>
      <p:grpSpPr>
        <a:xfrm>
          <a:off x="0" y="0"/>
          <a:ext cx="0" cy="0"/>
          <a:chOff x="0" y="0"/>
          <a:chExt cx="0" cy="0"/>
        </a:xfrm>
      </p:grpSpPr>
      <p:sp>
        <p:nvSpPr>
          <p:cNvPr id="123" name="Google Shape;123;p19"/>
          <p:cNvSpPr txBox="1"/>
          <p:nvPr>
            <p:ph type="title"/>
          </p:nvPr>
        </p:nvSpPr>
        <p:spPr>
          <a:xfrm>
            <a:off x="490250" y="526350"/>
            <a:ext cx="5618700" cy="4090800"/>
          </a:xfrm>
          <a:prstGeom prst="rect">
            <a:avLst/>
          </a:prstGeom>
        </p:spPr>
        <p:txBody>
          <a:bodyPr anchorCtr="0" anchor="ctr" bIns="34275" lIns="68575" spcFirstLastPara="1" rIns="68575" wrap="square" tIns="34275">
            <a:noAutofit/>
          </a:bodyPr>
          <a:lstStyle>
            <a:lvl1pPr lvl="0"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24" name="Google Shape;124;p19"/>
          <p:cNvSpPr txBox="1"/>
          <p:nvPr>
            <p:ph idx="12" type="sldNum"/>
          </p:nvPr>
        </p:nvSpPr>
        <p:spPr>
          <a:xfrm>
            <a:off x="8490250" y="4681009"/>
            <a:ext cx="548700" cy="393600"/>
          </a:xfrm>
          <a:prstGeom prst="rect">
            <a:avLst/>
          </a:prstGeom>
        </p:spPr>
        <p:txBody>
          <a:bodyPr anchorCtr="0" anchor="b" bIns="8100" lIns="68575" spcFirstLastPara="1" rIns="68575" wrap="square" tIns="342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125" name="Shape 125"/>
        <p:cNvGrpSpPr/>
        <p:nvPr/>
      </p:nvGrpSpPr>
      <p:grpSpPr>
        <a:xfrm>
          <a:off x="0" y="0"/>
          <a:ext cx="0" cy="0"/>
          <a:chOff x="0" y="0"/>
          <a:chExt cx="0" cy="0"/>
        </a:xfrm>
      </p:grpSpPr>
      <p:sp>
        <p:nvSpPr>
          <p:cNvPr id="126" name="Google Shape;126;p20"/>
          <p:cNvSpPr/>
          <p:nvPr/>
        </p:nvSpPr>
        <p:spPr>
          <a:xfrm>
            <a:off x="0" y="0"/>
            <a:ext cx="9144000" cy="51435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27" name="Google Shape;127;p20"/>
          <p:cNvSpPr txBox="1"/>
          <p:nvPr>
            <p:ph type="title"/>
          </p:nvPr>
        </p:nvSpPr>
        <p:spPr>
          <a:xfrm>
            <a:off x="628650" y="273844"/>
            <a:ext cx="7886700" cy="489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8" name="Google Shape;128;p20"/>
          <p:cNvSpPr txBox="1"/>
          <p:nvPr>
            <p:ph idx="10" type="dt"/>
          </p:nvPr>
        </p:nvSpPr>
        <p:spPr>
          <a:xfrm>
            <a:off x="7512627" y="4409040"/>
            <a:ext cx="1002900" cy="224100"/>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9" name="Google Shape;129;p20"/>
          <p:cNvSpPr txBox="1"/>
          <p:nvPr>
            <p:ph idx="11" type="ftr"/>
          </p:nvPr>
        </p:nvSpPr>
        <p:spPr>
          <a:xfrm>
            <a:off x="877470" y="4409040"/>
            <a:ext cx="2186700" cy="2241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30" name="Google Shape;130;p20"/>
          <p:cNvSpPr txBox="1"/>
          <p:nvPr>
            <p:ph idx="12" type="sldNum"/>
          </p:nvPr>
        </p:nvSpPr>
        <p:spPr>
          <a:xfrm>
            <a:off x="583982" y="4409742"/>
            <a:ext cx="266100" cy="222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sz="1500">
              <a:solidFill>
                <a:schemeClr val="accent1"/>
              </a:solidFill>
              <a:latin typeface="Century Gothic"/>
              <a:ea typeface="Century Gothic"/>
              <a:cs typeface="Century Gothic"/>
              <a:sym typeface="Century Gothic"/>
            </a:endParaRPr>
          </a:p>
        </p:txBody>
      </p:sp>
      <p:sp>
        <p:nvSpPr>
          <p:cNvPr id="131" name="Google Shape;131;p20"/>
          <p:cNvSpPr txBox="1"/>
          <p:nvPr>
            <p:ph idx="1" type="body"/>
          </p:nvPr>
        </p:nvSpPr>
        <p:spPr>
          <a:xfrm>
            <a:off x="1103114" y="1766293"/>
            <a:ext cx="6937800" cy="1611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4500"/>
              <a:buNone/>
              <a:defRPr sz="45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0" name="Google Shape;20;p3"/>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 type="body"/>
          </p:nvPr>
        </p:nvSpPr>
        <p:spPr>
          <a:xfrm>
            <a:off x="614034" y="1666715"/>
            <a:ext cx="7915800" cy="27273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22" name="Google Shape;22;p3"/>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 name="Google Shape;23;p3"/>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4"/>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
          <p:cNvSpPr/>
          <p:nvPr/>
        </p:nvSpPr>
        <p:spPr>
          <a:xfrm>
            <a:off x="0" y="1"/>
            <a:ext cx="9144000" cy="3902869"/>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1" name="Google Shape;31;p5"/>
          <p:cNvSpPr txBox="1"/>
          <p:nvPr>
            <p:ph type="title"/>
          </p:nvPr>
        </p:nvSpPr>
        <p:spPr>
          <a:xfrm>
            <a:off x="607500" y="2213547"/>
            <a:ext cx="7921200" cy="11016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r">
              <a:spcBef>
                <a:spcPts val="0"/>
              </a:spcBef>
              <a:spcAft>
                <a:spcPts val="0"/>
              </a:spcAft>
              <a:buClr>
                <a:srgbClr val="FEFEFE"/>
              </a:buClr>
              <a:buSzPts val="3600"/>
              <a:buFont typeface="Century Gothic"/>
              <a:buNone/>
              <a:defRPr b="1"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5"/>
          <p:cNvSpPr txBox="1"/>
          <p:nvPr>
            <p:ph idx="1" type="body"/>
          </p:nvPr>
        </p:nvSpPr>
        <p:spPr>
          <a:xfrm>
            <a:off x="607500" y="3960901"/>
            <a:ext cx="7921200" cy="3255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Autofit/>
          </a:bodyPr>
          <a:lstStyle>
            <a:lvl1pPr indent="-228600" lvl="0" marL="457200" algn="r">
              <a:spcBef>
                <a:spcPts val="300"/>
              </a:spcBef>
              <a:spcAft>
                <a:spcPts val="0"/>
              </a:spcAft>
              <a:buSzPts val="1400"/>
              <a:buNone/>
              <a:defRPr sz="14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33" name="Google Shape;33;p5"/>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5"/>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6"/>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8" name="Google Shape;38;p6"/>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 name="Google Shape;39;p6"/>
          <p:cNvSpPr txBox="1"/>
          <p:nvPr>
            <p:ph idx="1" type="body"/>
          </p:nvPr>
        </p:nvSpPr>
        <p:spPr>
          <a:xfrm>
            <a:off x="614034" y="1666715"/>
            <a:ext cx="3889500" cy="27291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40" name="Google Shape;40;p6"/>
          <p:cNvSpPr txBox="1"/>
          <p:nvPr>
            <p:ph idx="2" type="body"/>
          </p:nvPr>
        </p:nvSpPr>
        <p:spPr>
          <a:xfrm>
            <a:off x="4640561" y="1666715"/>
            <a:ext cx="3895800" cy="27291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41" name="Google Shape;41;p6"/>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 name="Google Shape;42;p6"/>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6" name="Google Shape;46;p7"/>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30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7"/>
          <p:cNvSpPr txBox="1"/>
          <p:nvPr>
            <p:ph idx="1" type="body"/>
          </p:nvPr>
        </p:nvSpPr>
        <p:spPr>
          <a:xfrm>
            <a:off x="611046" y="1631156"/>
            <a:ext cx="3892500" cy="432300"/>
          </a:xfrm>
          <a:prstGeom prst="rect">
            <a:avLst/>
          </a:prstGeom>
          <a:noFill/>
          <a:ln>
            <a:noFill/>
          </a:ln>
          <a:effectLst>
            <a:outerShdw blurRad="50800">
              <a:srgbClr val="000000">
                <a:alpha val="40000"/>
              </a:srgbClr>
            </a:outerShdw>
          </a:effectLst>
        </p:spPr>
        <p:txBody>
          <a:bodyPr anchorCtr="0" anchor="b" bIns="34275" lIns="68575" spcFirstLastPara="1" rIns="68575" wrap="square" tIns="34275">
            <a:noAutofit/>
          </a:bodyPr>
          <a:lstStyle>
            <a:lvl1pPr indent="-228600" lvl="0" marL="457200" algn="ctr">
              <a:spcBef>
                <a:spcPts val="300"/>
              </a:spcBef>
              <a:spcAft>
                <a:spcPts val="0"/>
              </a:spcAft>
              <a:buSzPts val="1500"/>
              <a:buNone/>
              <a:defRPr b="0" sz="1500"/>
            </a:lvl1pPr>
            <a:lvl2pPr indent="-228600" lvl="1" marL="914400" algn="l">
              <a:spcBef>
                <a:spcPts val="500"/>
              </a:spcBef>
              <a:spcAft>
                <a:spcPts val="0"/>
              </a:spcAft>
              <a:buSzPts val="1500"/>
              <a:buNone/>
              <a:defRPr b="1" sz="1500"/>
            </a:lvl2pPr>
            <a:lvl3pPr indent="-228600" lvl="2" marL="1371600" algn="l">
              <a:spcBef>
                <a:spcPts val="500"/>
              </a:spcBef>
              <a:spcAft>
                <a:spcPts val="0"/>
              </a:spcAft>
              <a:buSzPts val="1400"/>
              <a:buNone/>
              <a:defRPr b="1" sz="1400"/>
            </a:lvl3pPr>
            <a:lvl4pPr indent="-228600" lvl="3" marL="1828800" algn="l">
              <a:spcBef>
                <a:spcPts val="500"/>
              </a:spcBef>
              <a:spcAft>
                <a:spcPts val="0"/>
              </a:spcAft>
              <a:buSzPts val="1200"/>
              <a:buNone/>
              <a:defRPr b="1" sz="1200"/>
            </a:lvl4pPr>
            <a:lvl5pPr indent="-228600" lvl="4" marL="2286000" algn="l">
              <a:spcBef>
                <a:spcPts val="500"/>
              </a:spcBef>
              <a:spcAft>
                <a:spcPts val="0"/>
              </a:spcAft>
              <a:buSzPts val="1200"/>
              <a:buNone/>
              <a:defRPr b="1" sz="1200"/>
            </a:lvl5pPr>
            <a:lvl6pPr indent="-228600" lvl="5" marL="2743200" algn="l">
              <a:spcBef>
                <a:spcPts val="500"/>
              </a:spcBef>
              <a:spcAft>
                <a:spcPts val="0"/>
              </a:spcAft>
              <a:buSzPts val="1200"/>
              <a:buNone/>
              <a:defRPr b="1" sz="1200"/>
            </a:lvl6pPr>
            <a:lvl7pPr indent="-228600" lvl="6" marL="3200400" algn="l">
              <a:spcBef>
                <a:spcPts val="500"/>
              </a:spcBef>
              <a:spcAft>
                <a:spcPts val="0"/>
              </a:spcAft>
              <a:buSzPts val="1200"/>
              <a:buNone/>
              <a:defRPr b="1" sz="1200"/>
            </a:lvl7pPr>
            <a:lvl8pPr indent="-228600" lvl="7" marL="3657600" algn="l">
              <a:spcBef>
                <a:spcPts val="500"/>
              </a:spcBef>
              <a:spcAft>
                <a:spcPts val="0"/>
              </a:spcAft>
              <a:buSzPts val="1200"/>
              <a:buNone/>
              <a:defRPr b="1" sz="1200"/>
            </a:lvl8pPr>
            <a:lvl9pPr indent="-228600" lvl="8" marL="4114800" algn="l">
              <a:spcBef>
                <a:spcPts val="500"/>
              </a:spcBef>
              <a:spcAft>
                <a:spcPts val="500"/>
              </a:spcAft>
              <a:buSzPts val="1200"/>
              <a:buNone/>
              <a:defRPr b="1" sz="1200"/>
            </a:lvl9pPr>
          </a:lstStyle>
          <a:p/>
        </p:txBody>
      </p:sp>
      <p:sp>
        <p:nvSpPr>
          <p:cNvPr id="48" name="Google Shape;48;p7"/>
          <p:cNvSpPr txBox="1"/>
          <p:nvPr>
            <p:ph idx="2" type="body"/>
          </p:nvPr>
        </p:nvSpPr>
        <p:spPr>
          <a:xfrm>
            <a:off x="611047" y="2063353"/>
            <a:ext cx="3892500" cy="23325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49" name="Google Shape;49;p7"/>
          <p:cNvSpPr txBox="1"/>
          <p:nvPr>
            <p:ph idx="3" type="body"/>
          </p:nvPr>
        </p:nvSpPr>
        <p:spPr>
          <a:xfrm>
            <a:off x="4640561" y="1631156"/>
            <a:ext cx="3895800" cy="432300"/>
          </a:xfrm>
          <a:prstGeom prst="rect">
            <a:avLst/>
          </a:prstGeom>
          <a:noFill/>
          <a:ln>
            <a:noFill/>
          </a:ln>
          <a:effectLst>
            <a:outerShdw blurRad="50800">
              <a:srgbClr val="000000">
                <a:alpha val="40000"/>
              </a:srgbClr>
            </a:outerShdw>
          </a:effectLst>
        </p:spPr>
        <p:txBody>
          <a:bodyPr anchorCtr="0" anchor="b" bIns="34275" lIns="68575" spcFirstLastPara="1" rIns="68575" wrap="square" tIns="34275">
            <a:noAutofit/>
          </a:bodyPr>
          <a:lstStyle>
            <a:lvl1pPr indent="-228600" lvl="0" marL="457200" algn="ctr">
              <a:spcBef>
                <a:spcPts val="300"/>
              </a:spcBef>
              <a:spcAft>
                <a:spcPts val="0"/>
              </a:spcAft>
              <a:buSzPts val="1500"/>
              <a:buNone/>
              <a:defRPr b="0" sz="1500"/>
            </a:lvl1pPr>
            <a:lvl2pPr indent="-228600" lvl="1" marL="914400" algn="l">
              <a:spcBef>
                <a:spcPts val="500"/>
              </a:spcBef>
              <a:spcAft>
                <a:spcPts val="0"/>
              </a:spcAft>
              <a:buSzPts val="1500"/>
              <a:buNone/>
              <a:defRPr b="1" sz="1500"/>
            </a:lvl2pPr>
            <a:lvl3pPr indent="-228600" lvl="2" marL="1371600" algn="l">
              <a:spcBef>
                <a:spcPts val="500"/>
              </a:spcBef>
              <a:spcAft>
                <a:spcPts val="0"/>
              </a:spcAft>
              <a:buSzPts val="1400"/>
              <a:buNone/>
              <a:defRPr b="1" sz="1400"/>
            </a:lvl3pPr>
            <a:lvl4pPr indent="-228600" lvl="3" marL="1828800" algn="l">
              <a:spcBef>
                <a:spcPts val="500"/>
              </a:spcBef>
              <a:spcAft>
                <a:spcPts val="0"/>
              </a:spcAft>
              <a:buSzPts val="1200"/>
              <a:buNone/>
              <a:defRPr b="1" sz="1200"/>
            </a:lvl4pPr>
            <a:lvl5pPr indent="-228600" lvl="4" marL="2286000" algn="l">
              <a:spcBef>
                <a:spcPts val="500"/>
              </a:spcBef>
              <a:spcAft>
                <a:spcPts val="0"/>
              </a:spcAft>
              <a:buSzPts val="1200"/>
              <a:buNone/>
              <a:defRPr b="1" sz="1200"/>
            </a:lvl5pPr>
            <a:lvl6pPr indent="-228600" lvl="5" marL="2743200" algn="l">
              <a:spcBef>
                <a:spcPts val="500"/>
              </a:spcBef>
              <a:spcAft>
                <a:spcPts val="0"/>
              </a:spcAft>
              <a:buSzPts val="1200"/>
              <a:buNone/>
              <a:defRPr b="1" sz="1200"/>
            </a:lvl6pPr>
            <a:lvl7pPr indent="-228600" lvl="6" marL="3200400" algn="l">
              <a:spcBef>
                <a:spcPts val="500"/>
              </a:spcBef>
              <a:spcAft>
                <a:spcPts val="0"/>
              </a:spcAft>
              <a:buSzPts val="1200"/>
              <a:buNone/>
              <a:defRPr b="1" sz="1200"/>
            </a:lvl7pPr>
            <a:lvl8pPr indent="-228600" lvl="7" marL="3657600" algn="l">
              <a:spcBef>
                <a:spcPts val="500"/>
              </a:spcBef>
              <a:spcAft>
                <a:spcPts val="0"/>
              </a:spcAft>
              <a:buSzPts val="1200"/>
              <a:buNone/>
              <a:defRPr b="1" sz="1200"/>
            </a:lvl8pPr>
            <a:lvl9pPr indent="-228600" lvl="8" marL="4114800" algn="l">
              <a:spcBef>
                <a:spcPts val="500"/>
              </a:spcBef>
              <a:spcAft>
                <a:spcPts val="500"/>
              </a:spcAft>
              <a:buSzPts val="1200"/>
              <a:buNone/>
              <a:defRPr b="1" sz="1200"/>
            </a:lvl9pPr>
          </a:lstStyle>
          <a:p/>
        </p:txBody>
      </p:sp>
      <p:sp>
        <p:nvSpPr>
          <p:cNvPr id="50" name="Google Shape;50;p7"/>
          <p:cNvSpPr txBox="1"/>
          <p:nvPr>
            <p:ph idx="4" type="body"/>
          </p:nvPr>
        </p:nvSpPr>
        <p:spPr>
          <a:xfrm>
            <a:off x="4640561" y="2063353"/>
            <a:ext cx="3895800" cy="23325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51" name="Google Shape;51;p7"/>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7"/>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7"/>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p:nvPr/>
        </p:nvSpPr>
        <p:spPr>
          <a:xfrm>
            <a:off x="0" y="0"/>
            <a:ext cx="9144000" cy="1639491"/>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56" name="Google Shape;56;p8"/>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8"/>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8"/>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8"/>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p:nvPr/>
        </p:nvSpPr>
        <p:spPr>
          <a:xfrm>
            <a:off x="804863" y="334565"/>
            <a:ext cx="2660653" cy="1360987"/>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62" name="Google Shape;62;p9"/>
          <p:cNvSpPr txBox="1"/>
          <p:nvPr>
            <p:ph type="title"/>
          </p:nvPr>
        </p:nvSpPr>
        <p:spPr>
          <a:xfrm>
            <a:off x="804863" y="334566"/>
            <a:ext cx="2660700" cy="1213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algn="l">
              <a:spcBef>
                <a:spcPts val="0"/>
              </a:spcBef>
              <a:spcAft>
                <a:spcPts val="0"/>
              </a:spcAft>
              <a:buClr>
                <a:srgbClr val="FEFEFE"/>
              </a:buClr>
              <a:buSzPts val="1500"/>
              <a:buFont typeface="Century Gothic"/>
              <a:buNone/>
              <a:defRPr b="1" sz="1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9"/>
          <p:cNvSpPr txBox="1"/>
          <p:nvPr>
            <p:ph idx="1" type="body"/>
          </p:nvPr>
        </p:nvSpPr>
        <p:spPr>
          <a:xfrm>
            <a:off x="3641725" y="334566"/>
            <a:ext cx="4689600" cy="40611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64" name="Google Shape;64;p9"/>
          <p:cNvSpPr txBox="1"/>
          <p:nvPr>
            <p:ph idx="2" type="body"/>
          </p:nvPr>
        </p:nvSpPr>
        <p:spPr>
          <a:xfrm>
            <a:off x="804863" y="1695553"/>
            <a:ext cx="2660700" cy="27003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228600" lvl="0" marL="457200" algn="l">
              <a:spcBef>
                <a:spcPts val="200"/>
              </a:spcBef>
              <a:spcAft>
                <a:spcPts val="0"/>
              </a:spcAft>
              <a:buSzPts val="1100"/>
              <a:buNone/>
              <a:defRPr sz="11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65" name="Google Shape;65;p9"/>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9"/>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9"/>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611046" y="545642"/>
            <a:ext cx="3639600" cy="12129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rmAutofit/>
          </a:bodyPr>
          <a:lstStyle>
            <a:lvl1pPr lvl="0" algn="l">
              <a:spcBef>
                <a:spcPts val="0"/>
              </a:spcBef>
              <a:spcAft>
                <a:spcPts val="0"/>
              </a:spcAft>
              <a:buClr>
                <a:srgbClr val="FEFEFE"/>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0"/>
          <p:cNvSpPr/>
          <p:nvPr>
            <p:ph idx="2" type="pic"/>
          </p:nvPr>
        </p:nvSpPr>
        <p:spPr>
          <a:xfrm>
            <a:off x="4573588" y="0"/>
            <a:ext cx="4570500" cy="5143500"/>
          </a:xfrm>
          <a:prstGeom prst="rect">
            <a:avLst/>
          </a:prstGeom>
          <a:noFill/>
          <a:ln cap="flat" cmpd="sng" w="9525">
            <a:solidFill>
              <a:schemeClr val="lt2"/>
            </a:solidFill>
            <a:prstDash val="solid"/>
            <a:round/>
            <a:headEnd len="sm" w="sm" type="none"/>
            <a:tailEnd len="sm" w="sm" type="none"/>
          </a:ln>
        </p:spPr>
      </p:sp>
      <p:sp>
        <p:nvSpPr>
          <p:cNvPr id="71" name="Google Shape;71;p10"/>
          <p:cNvSpPr txBox="1"/>
          <p:nvPr>
            <p:ph idx="1" type="body"/>
          </p:nvPr>
        </p:nvSpPr>
        <p:spPr>
          <a:xfrm>
            <a:off x="611046" y="1758513"/>
            <a:ext cx="3639600" cy="2637300"/>
          </a:xfrm>
          <a:prstGeom prst="rect">
            <a:avLst/>
          </a:prstGeom>
          <a:noFill/>
          <a:ln>
            <a:noFill/>
          </a:ln>
          <a:effectLst>
            <a:outerShdw blurRad="50800">
              <a:srgbClr val="000000">
                <a:alpha val="40000"/>
              </a:srgbClr>
            </a:outerShdw>
          </a:effectLst>
        </p:spPr>
        <p:txBody>
          <a:bodyPr anchorCtr="0" anchor="t" bIns="34275" lIns="68575" spcFirstLastPara="1" rIns="68575" wrap="square" tIns="34275">
            <a:normAutofit/>
          </a:bodyPr>
          <a:lstStyle>
            <a:lvl1pPr indent="-228600" lvl="0" marL="457200" algn="l">
              <a:spcBef>
                <a:spcPts val="200"/>
              </a:spcBef>
              <a:spcAft>
                <a:spcPts val="0"/>
              </a:spcAft>
              <a:buSzPts val="900"/>
              <a:buNone/>
              <a:defRPr sz="9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72" name="Google Shape;72;p10"/>
          <p:cNvSpPr txBox="1"/>
          <p:nvPr>
            <p:ph idx="10" type="dt"/>
          </p:nvPr>
        </p:nvSpPr>
        <p:spPr>
          <a:xfrm>
            <a:off x="2914357" y="4531022"/>
            <a:ext cx="732600" cy="2739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0"/>
          <p:cNvSpPr txBox="1"/>
          <p:nvPr>
            <p:ph idx="11" type="ftr"/>
          </p:nvPr>
        </p:nvSpPr>
        <p:spPr>
          <a:xfrm>
            <a:off x="442797" y="4531022"/>
            <a:ext cx="2471700" cy="2739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0"/>
          <p:cNvSpPr txBox="1"/>
          <p:nvPr>
            <p:ph idx="12" type="sldNum"/>
          </p:nvPr>
        </p:nvSpPr>
        <p:spPr>
          <a:xfrm>
            <a:off x="3647017" y="4436916"/>
            <a:ext cx="796500" cy="367800"/>
          </a:xfrm>
          <a:prstGeom prst="rect">
            <a:avLst/>
          </a:prstGeom>
          <a:noFill/>
          <a:ln>
            <a:noFill/>
          </a:ln>
        </p:spPr>
        <p:txBody>
          <a:bodyPr anchorCtr="0" anchor="b" bIns="8100"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7500" y="335391"/>
            <a:ext cx="7929000" cy="727800"/>
          </a:xfrm>
          <a:prstGeom prst="rect">
            <a:avLst/>
          </a:prstGeom>
          <a:noFill/>
          <a:ln>
            <a:noFill/>
          </a:ln>
          <a:effectLst>
            <a:outerShdw blurRad="50800">
              <a:srgbClr val="000000">
                <a:alpha val="60000"/>
              </a:srgbClr>
            </a:outerShdw>
          </a:effectLst>
        </p:spPr>
        <p:txBody>
          <a:bodyPr anchorCtr="0" anchor="b" bIns="34275" lIns="68575" spcFirstLastPara="1" rIns="68575" wrap="square" tIns="34275">
            <a:noAutofit/>
          </a:bodyPr>
          <a:lstStyle>
            <a:lvl1pPr lvl="0" marR="0" rtl="0" algn="l">
              <a:spcBef>
                <a:spcPts val="0"/>
              </a:spcBef>
              <a:spcAft>
                <a:spcPts val="0"/>
              </a:spcAft>
              <a:buClr>
                <a:srgbClr val="FEFEFE"/>
              </a:buClr>
              <a:buSzPts val="3000"/>
              <a:buFont typeface="Century Gothic"/>
              <a:buNone/>
              <a:defRPr b="1" i="0" sz="30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 name="Google Shape;7;p1"/>
          <p:cNvSpPr txBox="1"/>
          <p:nvPr>
            <p:ph idx="1" type="body"/>
          </p:nvPr>
        </p:nvSpPr>
        <p:spPr>
          <a:xfrm>
            <a:off x="607500" y="1638301"/>
            <a:ext cx="7922400" cy="2755800"/>
          </a:xfrm>
          <a:prstGeom prst="rect">
            <a:avLst/>
          </a:prstGeom>
          <a:noFill/>
          <a:ln>
            <a:noFill/>
          </a:ln>
          <a:effectLst>
            <a:outerShdw blurRad="50800">
              <a:srgbClr val="000000">
                <a:alpha val="40000"/>
              </a:srgbClr>
            </a:outerShdw>
          </a:effectLst>
        </p:spPr>
        <p:txBody>
          <a:bodyPr anchorCtr="0" anchor="ctr" bIns="34275" lIns="68575" spcFirstLastPara="1" rIns="68575" wrap="square" tIns="34275">
            <a:normAutofit/>
          </a:bodyPr>
          <a:lstStyle>
            <a:lvl1pPr indent="-317500" lvl="0" marL="457200" marR="0" rtl="0" algn="l">
              <a:spcBef>
                <a:spcPts val="3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1pPr>
            <a:lvl2pPr indent="-304800" lvl="1" marL="914400" marR="0" rtl="0" algn="l">
              <a:spcBef>
                <a:spcPts val="5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98450" lvl="2" marL="1371600" marR="0" rtl="0" algn="l">
              <a:spcBef>
                <a:spcPts val="500"/>
              </a:spcBef>
              <a:spcAft>
                <a:spcPts val="0"/>
              </a:spcAft>
              <a:buClr>
                <a:schemeClr val="accent1"/>
              </a:buClr>
              <a:buSzPts val="1100"/>
              <a:buFont typeface="Noto Sans Symbols"/>
              <a:buChar char="🞆"/>
              <a:defRPr b="0" i="0" sz="1100" u="none" cap="none" strike="noStrike">
                <a:solidFill>
                  <a:schemeClr val="lt1"/>
                </a:solidFill>
                <a:latin typeface="Century Gothic"/>
                <a:ea typeface="Century Gothic"/>
                <a:cs typeface="Century Gothic"/>
                <a:sym typeface="Century Gothic"/>
              </a:defRPr>
            </a:lvl3pPr>
            <a:lvl4pPr indent="-285750" lvl="3" marL="18288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85750" lvl="4" marL="22860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85750" lvl="5" marL="27432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85750" lvl="6" marL="32004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85750" lvl="7" marL="3657600" marR="0" rtl="0" algn="l">
              <a:spcBef>
                <a:spcPts val="500"/>
              </a:spcBef>
              <a:spcAft>
                <a:spcPts val="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85750" lvl="8" marL="4114800" marR="0" rtl="0" algn="l">
              <a:spcBef>
                <a:spcPts val="500"/>
              </a:spcBef>
              <a:spcAft>
                <a:spcPts val="500"/>
              </a:spcAft>
              <a:buClr>
                <a:schemeClr val="accent1"/>
              </a:buClr>
              <a:buSzPts val="90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8" name="Google Shape;8;p1"/>
          <p:cNvSpPr txBox="1"/>
          <p:nvPr>
            <p:ph idx="11" type="ftr"/>
          </p:nvPr>
        </p:nvSpPr>
        <p:spPr>
          <a:xfrm>
            <a:off x="338635" y="4531022"/>
            <a:ext cx="6483300" cy="2739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7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7000970" y="4531022"/>
            <a:ext cx="1007700" cy="273900"/>
          </a:xfrm>
          <a:prstGeom prst="rect">
            <a:avLst/>
          </a:prstGeom>
          <a:noFill/>
          <a:ln>
            <a:noFill/>
          </a:ln>
        </p:spPr>
        <p:txBody>
          <a:bodyPr anchorCtr="0" anchor="b" bIns="34275" lIns="68575" spcFirstLastPara="1" rIns="68575" wrap="square" tIns="34275">
            <a:noAutofit/>
          </a:bodyPr>
          <a:lstStyle>
            <a:lvl1pPr lvl="0" marR="0" rtl="0" algn="r">
              <a:spcBef>
                <a:spcPts val="0"/>
              </a:spcBef>
              <a:spcAft>
                <a:spcPts val="0"/>
              </a:spcAft>
              <a:buSzPts val="1100"/>
              <a:buNone/>
              <a:defRPr b="0" i="0" sz="7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8008748" y="4436916"/>
            <a:ext cx="796500" cy="367800"/>
          </a:xfrm>
          <a:prstGeom prst="rect">
            <a:avLst/>
          </a:prstGeom>
          <a:noFill/>
          <a:ln>
            <a:noFill/>
          </a:ln>
        </p:spPr>
        <p:txBody>
          <a:bodyPr anchorCtr="0" anchor="b" bIns="8100" lIns="68575" spcFirstLastPara="1" rIns="68575" wrap="square" tIns="34275">
            <a:noAutofit/>
          </a:bodyPr>
          <a:lstStyle>
            <a:lvl1pPr indent="0" lvl="0" marL="0" marR="0" rtl="0" algn="r">
              <a:spcBef>
                <a:spcPts val="0"/>
              </a:spcBef>
              <a:buNone/>
              <a:defRPr b="0" i="0" sz="15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15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15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15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15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15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15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15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15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6.jpg"/><Relationship Id="rId6" Type="http://schemas.openxmlformats.org/officeDocument/2006/relationships/image" Target="../media/image2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8.png"/><Relationship Id="rId6"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ctrTitle"/>
          </p:nvPr>
        </p:nvSpPr>
        <p:spPr>
          <a:xfrm>
            <a:off x="607500" y="909529"/>
            <a:ext cx="7929000" cy="1410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Introduction to Computer Vision and Image Processing</a:t>
            </a:r>
            <a:endParaRPr>
              <a:latin typeface="Times New Roman"/>
              <a:ea typeface="Times New Roman"/>
              <a:cs typeface="Times New Roman"/>
              <a:sym typeface="Times New Roman"/>
            </a:endParaRPr>
          </a:p>
        </p:txBody>
      </p:sp>
      <p:pic>
        <p:nvPicPr>
          <p:cNvPr id="137" name="Google Shape;137;p21"/>
          <p:cNvPicPr preferRelativeResize="0"/>
          <p:nvPr/>
        </p:nvPicPr>
        <p:blipFill rotWithShape="1">
          <a:blip r:embed="rId3">
            <a:alphaModFix/>
          </a:blip>
          <a:srcRect b="0" l="0" r="0" t="62499"/>
          <a:stretch/>
        </p:blipFill>
        <p:spPr>
          <a:xfrm>
            <a:off x="7157735" y="4243737"/>
            <a:ext cx="1604227" cy="628140"/>
          </a:xfrm>
          <a:prstGeom prst="rect">
            <a:avLst/>
          </a:prstGeom>
          <a:noFill/>
          <a:ln>
            <a:noFill/>
          </a:ln>
        </p:spPr>
      </p:pic>
      <p:pic>
        <p:nvPicPr>
          <p:cNvPr id="138" name="Google Shape;138;p21"/>
          <p:cNvPicPr preferRelativeResize="0"/>
          <p:nvPr/>
        </p:nvPicPr>
        <p:blipFill rotWithShape="1">
          <a:blip r:embed="rId4">
            <a:alphaModFix/>
          </a:blip>
          <a:srcRect b="37814" l="0" r="0" t="0"/>
          <a:stretch/>
        </p:blipFill>
        <p:spPr>
          <a:xfrm>
            <a:off x="7044150" y="3054625"/>
            <a:ext cx="1831399" cy="118911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0"/>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230" name="Google Shape;230;p30"/>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231" name="Google Shape;231;p30"/>
          <p:cNvSpPr txBox="1"/>
          <p:nvPr/>
        </p:nvSpPr>
        <p:spPr>
          <a:xfrm>
            <a:off x="721650" y="480075"/>
            <a:ext cx="770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Century Gothic"/>
                <a:ea typeface="Century Gothic"/>
                <a:cs typeface="Century Gothic"/>
                <a:sym typeface="Century Gothic"/>
              </a:rPr>
              <a:t>Why use a complicated HSV instead of a simple format like RGB?</a:t>
            </a:r>
            <a:endParaRPr sz="2100">
              <a:solidFill>
                <a:schemeClr val="lt1"/>
              </a:solidFill>
              <a:latin typeface="Century Gothic"/>
              <a:ea typeface="Century Gothic"/>
              <a:cs typeface="Century Gothic"/>
              <a:sym typeface="Century Gothic"/>
            </a:endParaRPr>
          </a:p>
        </p:txBody>
      </p:sp>
      <p:sp>
        <p:nvSpPr>
          <p:cNvPr id="232" name="Google Shape;232;p30"/>
          <p:cNvSpPr txBox="1"/>
          <p:nvPr/>
        </p:nvSpPr>
        <p:spPr>
          <a:xfrm>
            <a:off x="568225" y="3609475"/>
            <a:ext cx="6748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HSV is more robust towards external lighting changes. This means that in cases of minor changes in external lighting (such as pale shadows,etc.) Hue values vary relatively lesser than RGB values. </a:t>
            </a:r>
            <a:r>
              <a:rPr lang="en">
                <a:solidFill>
                  <a:srgbClr val="FEFEFE"/>
                </a:solidFill>
                <a:latin typeface="Century Gothic"/>
                <a:ea typeface="Century Gothic"/>
                <a:cs typeface="Century Gothic"/>
                <a:sym typeface="Century Gothic"/>
              </a:rPr>
              <a:t>This is the reason HSV colorspace is preferred for color detection/thresholding over RGB/BGR.</a:t>
            </a:r>
            <a:endParaRPr>
              <a:solidFill>
                <a:srgbClr val="FEFEFE"/>
              </a:solidFill>
              <a:latin typeface="Century Gothic"/>
              <a:ea typeface="Century Gothic"/>
              <a:cs typeface="Century Gothic"/>
              <a:sym typeface="Century Gothic"/>
            </a:endParaRPr>
          </a:p>
        </p:txBody>
      </p:sp>
      <p:pic>
        <p:nvPicPr>
          <p:cNvPr id="233" name="Google Shape;233;p30"/>
          <p:cNvPicPr preferRelativeResize="0"/>
          <p:nvPr/>
        </p:nvPicPr>
        <p:blipFill rotWithShape="1">
          <a:blip r:embed="rId5">
            <a:alphaModFix/>
          </a:blip>
          <a:srcRect b="12288" l="1143" r="1928" t="8585"/>
          <a:stretch/>
        </p:blipFill>
        <p:spPr>
          <a:xfrm>
            <a:off x="1530525" y="1311376"/>
            <a:ext cx="6082951" cy="2232448"/>
          </a:xfrm>
          <a:prstGeom prst="rect">
            <a:avLst/>
          </a:prstGeom>
          <a:noFill/>
          <a:ln>
            <a:noFill/>
          </a:ln>
        </p:spPr>
      </p:pic>
      <p:sp>
        <p:nvSpPr>
          <p:cNvPr id="234" name="Google Shape;234;p30"/>
          <p:cNvSpPr txBox="1"/>
          <p:nvPr/>
        </p:nvSpPr>
        <p:spPr>
          <a:xfrm>
            <a:off x="852250" y="2260325"/>
            <a:ext cx="5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HSV</a:t>
            </a:r>
            <a:endParaRPr>
              <a:solidFill>
                <a:schemeClr val="lt1"/>
              </a:solidFill>
              <a:latin typeface="Century Gothic"/>
              <a:ea typeface="Century Gothic"/>
              <a:cs typeface="Century Gothic"/>
              <a:sym typeface="Century Gothic"/>
            </a:endParaRPr>
          </a:p>
        </p:txBody>
      </p:sp>
      <p:sp>
        <p:nvSpPr>
          <p:cNvPr id="235" name="Google Shape;235;p30"/>
          <p:cNvSpPr txBox="1"/>
          <p:nvPr/>
        </p:nvSpPr>
        <p:spPr>
          <a:xfrm>
            <a:off x="7672150" y="2260325"/>
            <a:ext cx="5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RGB</a:t>
            </a:r>
            <a:endParaRPr>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idx="1" type="body"/>
          </p:nvPr>
        </p:nvSpPr>
        <p:spPr>
          <a:xfrm>
            <a:off x="290700" y="1656950"/>
            <a:ext cx="7915800" cy="3143700"/>
          </a:xfrm>
          <a:prstGeom prst="rect">
            <a:avLst/>
          </a:prstGeom>
        </p:spPr>
        <p:txBody>
          <a:bodyPr anchorCtr="0" anchor="t" bIns="34275" lIns="68575" spcFirstLastPara="1" rIns="68575" wrap="square" tIns="34275">
            <a:normAutofit lnSpcReduction="20000"/>
          </a:bodyPr>
          <a:lstStyle/>
          <a:p>
            <a:pPr indent="-317500" lvl="0" marL="457200" rtl="0" algn="l">
              <a:spcBef>
                <a:spcPts val="300"/>
              </a:spcBef>
              <a:spcAft>
                <a:spcPts val="0"/>
              </a:spcAft>
              <a:buSzPts val="1400"/>
              <a:buChar char="●"/>
            </a:pPr>
            <a:r>
              <a:rPr lang="en"/>
              <a:t>Always include “import cv2” In your code while using OpenCV. If OpenCV is not installed, use “</a:t>
            </a:r>
            <a:r>
              <a:rPr lang="en">
                <a:solidFill>
                  <a:schemeClr val="accent1"/>
                </a:solidFill>
              </a:rPr>
              <a:t>pip install opencv-contrib-python</a:t>
            </a:r>
            <a:r>
              <a:rPr lang="en"/>
              <a:t>” in command prompt.</a:t>
            </a:r>
            <a:endParaRPr/>
          </a:p>
          <a:p>
            <a:pPr indent="-317500" lvl="0" marL="457200" rtl="0" algn="l">
              <a:spcBef>
                <a:spcPts val="0"/>
              </a:spcBef>
              <a:spcAft>
                <a:spcPts val="0"/>
              </a:spcAft>
              <a:buSzPts val="1400"/>
              <a:buChar char="●"/>
            </a:pPr>
            <a:r>
              <a:rPr lang="en"/>
              <a:t>cv2.imread() to read an image </a:t>
            </a:r>
            <a:endParaRPr/>
          </a:p>
          <a:p>
            <a:pPr indent="-317500" lvl="1" marL="914400" rtl="0" algn="l">
              <a:spcBef>
                <a:spcPts val="0"/>
              </a:spcBef>
              <a:spcAft>
                <a:spcPts val="0"/>
              </a:spcAft>
              <a:buSzPts val="1400"/>
              <a:buChar char="○"/>
            </a:pPr>
            <a:r>
              <a:rPr lang="en"/>
              <a:t>Syntax: image = </a:t>
            </a:r>
            <a:r>
              <a:rPr lang="en">
                <a:solidFill>
                  <a:schemeClr val="accent4"/>
                </a:solidFill>
              </a:rPr>
              <a:t>cv2.imread(‘destination of the file‘ , number)</a:t>
            </a:r>
            <a:endParaRPr>
              <a:solidFill>
                <a:schemeClr val="accent4"/>
              </a:solidFill>
            </a:endParaRPr>
          </a:p>
          <a:p>
            <a:pPr indent="-317500" lvl="1" marL="914400" rtl="0" algn="l">
              <a:spcBef>
                <a:spcPts val="0"/>
              </a:spcBef>
              <a:spcAft>
                <a:spcPts val="0"/>
              </a:spcAft>
              <a:buSzPts val="1400"/>
              <a:buChar char="○"/>
            </a:pPr>
            <a:r>
              <a:rPr lang="en"/>
              <a:t>Here, 1 as the number loads a color image while 0 loads image in grayscale mode.</a:t>
            </a:r>
            <a:endParaRPr/>
          </a:p>
          <a:p>
            <a:pPr indent="0" lvl="0" marL="0" rtl="0" algn="l">
              <a:spcBef>
                <a:spcPts val="500"/>
              </a:spcBef>
              <a:spcAft>
                <a:spcPts val="0"/>
              </a:spcAft>
              <a:buNone/>
            </a:pPr>
            <a:r>
              <a:t/>
            </a:r>
            <a:endParaRPr/>
          </a:p>
          <a:p>
            <a:pPr indent="-317500" lvl="0" marL="457200" rtl="0" algn="l">
              <a:spcBef>
                <a:spcPts val="500"/>
              </a:spcBef>
              <a:spcAft>
                <a:spcPts val="0"/>
              </a:spcAft>
              <a:buSzPts val="1400"/>
              <a:buChar char="●"/>
            </a:pPr>
            <a:r>
              <a:rPr lang="en"/>
              <a:t>cv2.imwrite() to save an image </a:t>
            </a:r>
            <a:endParaRPr/>
          </a:p>
          <a:p>
            <a:pPr indent="-317500" lvl="1" marL="914400" rtl="0" algn="l">
              <a:spcBef>
                <a:spcPts val="0"/>
              </a:spcBef>
              <a:spcAft>
                <a:spcPts val="0"/>
              </a:spcAft>
              <a:buSzPts val="1400"/>
              <a:buChar char="○"/>
            </a:pPr>
            <a:r>
              <a:rPr lang="en"/>
              <a:t>Syntax: </a:t>
            </a:r>
            <a:r>
              <a:rPr lang="en">
                <a:solidFill>
                  <a:schemeClr val="accent4"/>
                </a:solidFill>
              </a:rPr>
              <a:t>cv2.imwrite(‘location to be stored’, variable containing the image) </a:t>
            </a:r>
            <a:endParaRPr>
              <a:solidFill>
                <a:schemeClr val="accent4"/>
              </a:solidFill>
            </a:endParaRPr>
          </a:p>
          <a:p>
            <a:pPr indent="0" lvl="0" marL="914400" rtl="0" algn="l">
              <a:spcBef>
                <a:spcPts val="500"/>
              </a:spcBef>
              <a:spcAft>
                <a:spcPts val="0"/>
              </a:spcAft>
              <a:buNone/>
            </a:pPr>
            <a:r>
              <a:t/>
            </a:r>
            <a:endParaRPr/>
          </a:p>
          <a:p>
            <a:pPr indent="-317500" lvl="0" marL="457200" rtl="0" algn="l">
              <a:spcBef>
                <a:spcPts val="500"/>
              </a:spcBef>
              <a:spcAft>
                <a:spcPts val="0"/>
              </a:spcAft>
              <a:buSzPts val="1400"/>
              <a:buChar char="●"/>
            </a:pPr>
            <a:r>
              <a:rPr lang="en">
                <a:solidFill>
                  <a:schemeClr val="accent4"/>
                </a:solidFill>
              </a:rPr>
              <a:t>cv2.destroyAllWindows()</a:t>
            </a:r>
            <a:r>
              <a:rPr lang="en"/>
              <a:t> is used to destroy the pop–up window. It usually follows after the waitKey() function so after the wait is over it destroys all the windows.</a:t>
            </a:r>
            <a:endParaRPr/>
          </a:p>
          <a:p>
            <a:pPr indent="0" lvl="0" marL="0" rtl="0" algn="l">
              <a:spcBef>
                <a:spcPts val="500"/>
              </a:spcBef>
              <a:spcAft>
                <a:spcPts val="0"/>
              </a:spcAft>
              <a:buNone/>
            </a:pPr>
            <a:r>
              <a:t/>
            </a:r>
            <a:endParaRPr/>
          </a:p>
          <a:p>
            <a:pPr indent="-317500" lvl="0" marL="457200" rtl="0" algn="l">
              <a:spcBef>
                <a:spcPts val="500"/>
              </a:spcBef>
              <a:spcAft>
                <a:spcPts val="0"/>
              </a:spcAft>
              <a:buSzPts val="1400"/>
              <a:buChar char="●"/>
            </a:pPr>
            <a:r>
              <a:rPr lang="en"/>
              <a:t>To create a named window:</a:t>
            </a:r>
            <a:endParaRPr/>
          </a:p>
          <a:p>
            <a:pPr indent="-317500" lvl="1" marL="914400" rtl="0" algn="l">
              <a:spcBef>
                <a:spcPts val="0"/>
              </a:spcBef>
              <a:spcAft>
                <a:spcPts val="0"/>
              </a:spcAft>
              <a:buSzPts val="1400"/>
              <a:buChar char="○"/>
            </a:pPr>
            <a:r>
              <a:rPr lang="en"/>
              <a:t>Syntax: </a:t>
            </a:r>
            <a:r>
              <a:rPr lang="en">
                <a:solidFill>
                  <a:schemeClr val="accent4"/>
                </a:solidFill>
              </a:rPr>
              <a:t>cv2.namedWindow(‘image’)</a:t>
            </a:r>
            <a:endParaRPr>
              <a:solidFill>
                <a:schemeClr val="accent4"/>
              </a:solidFill>
            </a:endParaRPr>
          </a:p>
          <a:p>
            <a:pPr indent="457200" lvl="0" marL="914400" rtl="0" algn="l">
              <a:spcBef>
                <a:spcPts val="500"/>
              </a:spcBef>
              <a:spcAft>
                <a:spcPts val="500"/>
              </a:spcAft>
              <a:buNone/>
            </a:pPr>
            <a:r>
              <a:rPr lang="en" sz="1300"/>
              <a:t>  </a:t>
            </a:r>
            <a:r>
              <a:rPr lang="en" sz="1200">
                <a:solidFill>
                  <a:schemeClr val="accent4"/>
                </a:solidFill>
              </a:rPr>
              <a:t>cv2.imshow(‘image’ , image)</a:t>
            </a:r>
            <a:endParaRPr>
              <a:solidFill>
                <a:schemeClr val="accent4"/>
              </a:solidFill>
            </a:endParaRPr>
          </a:p>
        </p:txBody>
      </p:sp>
      <p:sp>
        <p:nvSpPr>
          <p:cNvPr id="241" name="Google Shape;241;p31"/>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Some Basic Functions in OpenCV</a:t>
            </a:r>
            <a:endParaRPr/>
          </a:p>
        </p:txBody>
      </p:sp>
      <p:pic>
        <p:nvPicPr>
          <p:cNvPr id="242" name="Google Shape;242;p31"/>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243" name="Google Shape;243;p31"/>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2"/>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249" name="Google Shape;249;p32"/>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250" name="Google Shape;250;p32"/>
          <p:cNvSpPr txBox="1"/>
          <p:nvPr/>
        </p:nvSpPr>
        <p:spPr>
          <a:xfrm>
            <a:off x="613800" y="342900"/>
            <a:ext cx="7916400" cy="332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Explanation: Suppose we want to attach a image with a particular </a:t>
            </a:r>
            <a:r>
              <a:rPr lang="en">
                <a:solidFill>
                  <a:schemeClr val="lt1"/>
                </a:solidFill>
                <a:latin typeface="Century Gothic"/>
                <a:ea typeface="Century Gothic"/>
                <a:cs typeface="Century Gothic"/>
                <a:sym typeface="Century Gothic"/>
              </a:rPr>
              <a:t>image </a:t>
            </a:r>
            <a:r>
              <a:rPr lang="en">
                <a:solidFill>
                  <a:schemeClr val="lt1"/>
                </a:solidFill>
                <a:latin typeface="Century Gothic"/>
                <a:ea typeface="Century Gothic"/>
                <a:cs typeface="Century Gothic"/>
                <a:sym typeface="Century Gothic"/>
              </a:rPr>
              <a:t>we use cv2.namedWindow() function. All though this is function is redundant in this case as cv2.imshow() does the job of creating a window as well as binding the image to it. The use of this function will become more clear when we use trackbars.</a:t>
            </a:r>
            <a:endParaRPr>
              <a:solidFill>
                <a:schemeClr val="lt1"/>
              </a:solidFill>
              <a:latin typeface="Century Gothic"/>
              <a:ea typeface="Century Gothic"/>
              <a:cs typeface="Century Gothic"/>
              <a:sym typeface="Century Gothic"/>
            </a:endParaRPr>
          </a:p>
          <a:p>
            <a:pPr indent="0" lvl="0" marL="0" rtl="0" algn="l">
              <a:lnSpc>
                <a:spcPct val="115000"/>
              </a:lnSpc>
              <a:spcBef>
                <a:spcPts val="300"/>
              </a:spcBef>
              <a:spcAft>
                <a:spcPts val="0"/>
              </a:spcAft>
              <a:buNone/>
            </a:pPr>
            <a:r>
              <a:t/>
            </a:r>
            <a:endParaRPr>
              <a:solidFill>
                <a:schemeClr val="lt1"/>
              </a:solidFill>
              <a:latin typeface="Century Gothic"/>
              <a:ea typeface="Century Gothic"/>
              <a:cs typeface="Century Gothic"/>
              <a:sym typeface="Century Gothic"/>
            </a:endParaRPr>
          </a:p>
          <a:p>
            <a:pPr indent="-317500" lvl="0" marL="457200" rtl="0" algn="l">
              <a:lnSpc>
                <a:spcPct val="115000"/>
              </a:lnSpc>
              <a:spcBef>
                <a:spcPts val="500"/>
              </a:spcBef>
              <a:spcAft>
                <a:spcPts val="0"/>
              </a:spcAft>
              <a:buClr>
                <a:schemeClr val="accent1"/>
              </a:buClr>
              <a:buSzPts val="1400"/>
              <a:buFont typeface="Noto Sans Symbols"/>
              <a:buChar char="●"/>
            </a:pPr>
            <a:r>
              <a:rPr lang="en">
                <a:solidFill>
                  <a:schemeClr val="lt1"/>
                </a:solidFill>
                <a:latin typeface="Century Gothic"/>
                <a:ea typeface="Century Gothic"/>
                <a:cs typeface="Century Gothic"/>
                <a:sym typeface="Century Gothic"/>
              </a:rPr>
              <a:t>Conversion between color spaces: </a:t>
            </a:r>
            <a:endParaRPr>
              <a:solidFill>
                <a:schemeClr val="lt1"/>
              </a:solidFill>
              <a:latin typeface="Century Gothic"/>
              <a:ea typeface="Century Gothic"/>
              <a:cs typeface="Century Gothic"/>
              <a:sym typeface="Century Gothic"/>
            </a:endParaRPr>
          </a:p>
          <a:p>
            <a:pPr indent="-304800" lvl="1" marL="914400" rtl="0" algn="l">
              <a:lnSpc>
                <a:spcPct val="115000"/>
              </a:lnSpc>
              <a:spcBef>
                <a:spcPts val="0"/>
              </a:spcBef>
              <a:spcAft>
                <a:spcPts val="0"/>
              </a:spcAft>
              <a:buClr>
                <a:schemeClr val="accent1"/>
              </a:buClr>
              <a:buSzPts val="1200"/>
              <a:buFont typeface="Noto Sans Symbols"/>
              <a:buChar char="○"/>
            </a:pPr>
            <a:r>
              <a:rPr lang="en" sz="1200">
                <a:solidFill>
                  <a:schemeClr val="lt1"/>
                </a:solidFill>
                <a:latin typeface="Century Gothic"/>
                <a:ea typeface="Century Gothic"/>
                <a:cs typeface="Century Gothic"/>
                <a:sym typeface="Century Gothic"/>
              </a:rPr>
              <a:t>Syntax: </a:t>
            </a:r>
            <a:r>
              <a:rPr lang="en" sz="1200">
                <a:solidFill>
                  <a:schemeClr val="accent4"/>
                </a:solidFill>
                <a:latin typeface="Century Gothic"/>
                <a:ea typeface="Century Gothic"/>
                <a:cs typeface="Century Gothic"/>
                <a:sym typeface="Century Gothic"/>
              </a:rPr>
              <a:t>cv2.cvtColor(“input image”, “conversion mode”)</a:t>
            </a:r>
            <a:r>
              <a:rPr lang="en" sz="1200">
                <a:solidFill>
                  <a:schemeClr val="lt1"/>
                </a:solidFill>
                <a:latin typeface="Century Gothic"/>
                <a:ea typeface="Century Gothic"/>
                <a:cs typeface="Century Gothic"/>
                <a:sym typeface="Century Gothic"/>
              </a:rPr>
              <a:t> </a:t>
            </a:r>
            <a:endParaRPr>
              <a:solidFill>
                <a:schemeClr val="lt1"/>
              </a:solidFill>
              <a:latin typeface="Century Gothic"/>
              <a:ea typeface="Century Gothic"/>
              <a:cs typeface="Century Gothic"/>
              <a:sym typeface="Century Gothic"/>
            </a:endParaRPr>
          </a:p>
          <a:p>
            <a:pPr indent="0" lvl="0" marL="0" rtl="0" algn="l">
              <a:lnSpc>
                <a:spcPct val="115000"/>
              </a:lnSpc>
              <a:spcBef>
                <a:spcPts val="500"/>
              </a:spcBef>
              <a:spcAft>
                <a:spcPts val="0"/>
              </a:spcAft>
              <a:buNone/>
            </a:pPr>
            <a:r>
              <a:t/>
            </a:r>
            <a:endParaRPr>
              <a:solidFill>
                <a:schemeClr val="lt1"/>
              </a:solidFill>
              <a:latin typeface="Century Gothic"/>
              <a:ea typeface="Century Gothic"/>
              <a:cs typeface="Century Gothic"/>
              <a:sym typeface="Century Gothic"/>
            </a:endParaRPr>
          </a:p>
          <a:p>
            <a:pPr indent="0" lvl="0" marL="0" rtl="0" algn="l">
              <a:lnSpc>
                <a:spcPct val="115000"/>
              </a:lnSpc>
              <a:spcBef>
                <a:spcPts val="500"/>
              </a:spcBef>
              <a:spcAft>
                <a:spcPts val="500"/>
              </a:spcAft>
              <a:buNone/>
            </a:pPr>
            <a:r>
              <a:rPr lang="en">
                <a:solidFill>
                  <a:schemeClr val="lt1"/>
                </a:solidFill>
                <a:latin typeface="Century Gothic"/>
                <a:ea typeface="Century Gothic"/>
                <a:cs typeface="Century Gothic"/>
                <a:sym typeface="Century Gothic"/>
              </a:rPr>
              <a:t>The color type of image is converted from one color space to another.  The conversion mode of the image is the deciding factor of conversion. It states the initial and final color spaces. Some color conversion modes are as follows: cv2.COLOR_BGR2GHSV, cv2.COLOR_BGR2GRAY, cv2.COLOR_HSV2BGR</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nvSpPr>
        <p:spPr>
          <a:xfrm>
            <a:off x="619725" y="869850"/>
            <a:ext cx="7108200" cy="3681900"/>
          </a:xfrm>
          <a:prstGeom prst="rect">
            <a:avLst/>
          </a:prstGeom>
          <a:noFill/>
          <a:ln>
            <a:noFill/>
          </a:ln>
        </p:spPr>
        <p:txBody>
          <a:bodyPr anchorCtr="0" anchor="t" bIns="45700" lIns="91425" spcFirstLastPara="1" rIns="91425" wrap="square" tIns="45700">
            <a:noAutofit/>
          </a:bodyPr>
          <a:lstStyle/>
          <a:p>
            <a:pPr indent="0" lvl="1" marL="0" marR="0" rtl="0" algn="l">
              <a:lnSpc>
                <a:spcPct val="110000"/>
              </a:lnSpc>
              <a:spcBef>
                <a:spcPts val="500"/>
              </a:spcBef>
              <a:spcAft>
                <a:spcPts val="0"/>
              </a:spcAft>
              <a:buClr>
                <a:srgbClr val="000000"/>
              </a:buClr>
              <a:buSzPts val="2220"/>
              <a:buFont typeface="Arial"/>
              <a:buNone/>
            </a:pPr>
            <a:r>
              <a:rPr lang="en">
                <a:solidFill>
                  <a:schemeClr val="accent2"/>
                </a:solidFill>
                <a:latin typeface="Century Gothic"/>
                <a:ea typeface="Century Gothic"/>
                <a:cs typeface="Century Gothic"/>
                <a:sym typeface="Century Gothic"/>
              </a:rPr>
              <a:t>Our first program will be loading a simple image file from the computer:</a:t>
            </a:r>
            <a:endParaRPr>
              <a:solidFill>
                <a:srgbClr val="FFFFFF"/>
              </a:solidFill>
              <a:latin typeface="Century Gothic"/>
              <a:ea typeface="Century Gothic"/>
              <a:cs typeface="Century Gothic"/>
              <a:sym typeface="Century Gothic"/>
            </a:endParaRPr>
          </a:p>
          <a:p>
            <a:pPr indent="0" lvl="1" marL="0" marR="0" rtl="0" algn="l">
              <a:lnSpc>
                <a:spcPct val="110000"/>
              </a:lnSpc>
              <a:spcBef>
                <a:spcPts val="500"/>
              </a:spcBef>
              <a:spcAft>
                <a:spcPts val="0"/>
              </a:spcAft>
              <a:buClr>
                <a:srgbClr val="000000"/>
              </a:buClr>
              <a:buSzPts val="2220"/>
              <a:buFont typeface="Arial"/>
              <a:buNone/>
            </a:pPr>
            <a:r>
              <a:rPr i="0" lang="en" u="none" cap="none" strike="noStrike">
                <a:solidFill>
                  <a:srgbClr val="FFFFFF"/>
                </a:solidFill>
                <a:latin typeface="Century Gothic"/>
                <a:ea typeface="Century Gothic"/>
                <a:cs typeface="Century Gothic"/>
                <a:sym typeface="Century Gothic"/>
              </a:rPr>
              <a:t>import cv2</a:t>
            </a:r>
            <a:endParaRPr i="0" u="none" cap="none" strike="noStrike">
              <a:solidFill>
                <a:srgbClr val="FFFFFF"/>
              </a:solidFill>
              <a:latin typeface="Century Gothic"/>
              <a:ea typeface="Century Gothic"/>
              <a:cs typeface="Century Gothic"/>
              <a:sym typeface="Century Gothic"/>
            </a:endParaRPr>
          </a:p>
          <a:p>
            <a:pPr indent="0" lvl="1" marL="0" marR="0" rtl="0" algn="l">
              <a:lnSpc>
                <a:spcPct val="110000"/>
              </a:lnSpc>
              <a:spcBef>
                <a:spcPts val="500"/>
              </a:spcBef>
              <a:spcAft>
                <a:spcPts val="0"/>
              </a:spcAft>
              <a:buClr>
                <a:srgbClr val="000000"/>
              </a:buClr>
              <a:buSzPts val="2220"/>
              <a:buFont typeface="Arial"/>
              <a:buNone/>
            </a:pPr>
            <a:r>
              <a:rPr i="0" lang="en" u="none" cap="none" strike="noStrike">
                <a:solidFill>
                  <a:srgbClr val="FFFFFF"/>
                </a:solidFill>
                <a:latin typeface="Century Gothic"/>
                <a:ea typeface="Century Gothic"/>
                <a:cs typeface="Century Gothic"/>
                <a:sym typeface="Century Gothic"/>
              </a:rPr>
              <a:t>image = cv2.imread(C:\\Users\\Lenovo\\Desktop\\mypic.jpg’ , 0)</a:t>
            </a:r>
            <a:endParaRPr i="0" u="none" cap="none" strike="noStrike">
              <a:solidFill>
                <a:srgbClr val="FFFFFF"/>
              </a:solidFill>
              <a:latin typeface="Century Gothic"/>
              <a:ea typeface="Century Gothic"/>
              <a:cs typeface="Century Gothic"/>
              <a:sym typeface="Century Gothic"/>
            </a:endParaRPr>
          </a:p>
          <a:p>
            <a:pPr indent="0" lvl="1" marL="0" marR="0" rtl="0" algn="l">
              <a:lnSpc>
                <a:spcPct val="100000"/>
              </a:lnSpc>
              <a:spcBef>
                <a:spcPts val="500"/>
              </a:spcBef>
              <a:spcAft>
                <a:spcPts val="0"/>
              </a:spcAft>
              <a:buClr>
                <a:srgbClr val="000000"/>
              </a:buClr>
              <a:buSzPts val="2220"/>
              <a:buFont typeface="Arial"/>
              <a:buNone/>
            </a:pPr>
            <a:r>
              <a:t/>
            </a:r>
            <a:endParaRPr i="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rgbClr val="000000"/>
              </a:buClr>
              <a:buSzPts val="2220"/>
              <a:buFont typeface="Arial"/>
              <a:buNone/>
            </a:pPr>
            <a:r>
              <a:rPr i="0" lang="en" u="none" cap="none" strike="noStrike">
                <a:solidFill>
                  <a:srgbClr val="FFFFFF"/>
                </a:solidFill>
                <a:latin typeface="Century Gothic"/>
                <a:ea typeface="Century Gothic"/>
                <a:cs typeface="Century Gothic"/>
                <a:sym typeface="Century Gothic"/>
              </a:rPr>
              <a:t>cv2.imshow(‘image’, image)</a:t>
            </a:r>
            <a:endParaRPr>
              <a:solidFill>
                <a:srgbClr val="FFFFF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rgbClr val="000000"/>
              </a:buClr>
              <a:buSzPts val="2220"/>
              <a:buFont typeface="Arial"/>
              <a:buNone/>
            </a:pPr>
            <a:r>
              <a:rPr i="0" lang="en" u="none" cap="none" strike="noStrike">
                <a:solidFill>
                  <a:srgbClr val="FFFFFF"/>
                </a:solidFill>
                <a:latin typeface="Century Gothic"/>
                <a:ea typeface="Century Gothic"/>
                <a:cs typeface="Century Gothic"/>
                <a:sym typeface="Century Gothic"/>
              </a:rPr>
              <a:t>cv2.waitKey(0)</a:t>
            </a:r>
            <a:endParaRPr i="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rgbClr val="000000"/>
              </a:buClr>
              <a:buSzPts val="2220"/>
              <a:buFont typeface="Arial"/>
              <a:buNone/>
            </a:pPr>
            <a:r>
              <a:rPr i="0" lang="en" u="none" cap="none" strike="noStrike">
                <a:solidFill>
                  <a:srgbClr val="FFFFFF"/>
                </a:solidFill>
                <a:latin typeface="Century Gothic"/>
                <a:ea typeface="Century Gothic"/>
                <a:cs typeface="Century Gothic"/>
                <a:sym typeface="Century Gothic"/>
              </a:rPr>
              <a:t>cv2.destroyAllWindows()</a:t>
            </a:r>
            <a:endParaRPr i="0" u="none" cap="none" strike="noStrike">
              <a:solidFill>
                <a:srgbClr val="FFFFFF"/>
              </a:solidFill>
              <a:latin typeface="Century Gothic"/>
              <a:ea typeface="Century Gothic"/>
              <a:cs typeface="Century Gothic"/>
              <a:sym typeface="Century Gothic"/>
            </a:endParaRPr>
          </a:p>
          <a:p>
            <a:pPr indent="0" lvl="1" marL="0" marR="0" rtl="0" algn="l">
              <a:lnSpc>
                <a:spcPct val="110000"/>
              </a:lnSpc>
              <a:spcBef>
                <a:spcPts val="500"/>
              </a:spcBef>
              <a:spcAft>
                <a:spcPts val="0"/>
              </a:spcAft>
              <a:buClr>
                <a:srgbClr val="000000"/>
              </a:buClr>
              <a:buSzPts val="2035"/>
              <a:buFont typeface="Arial"/>
              <a:buNone/>
            </a:pPr>
            <a:r>
              <a:t/>
            </a:r>
            <a:endParaRPr i="0" u="none" cap="none" strike="noStrike">
              <a:solidFill>
                <a:srgbClr val="FFFFFF"/>
              </a:solidFill>
              <a:latin typeface="Century Gothic"/>
              <a:ea typeface="Century Gothic"/>
              <a:cs typeface="Century Gothic"/>
              <a:sym typeface="Century Gothic"/>
            </a:endParaRPr>
          </a:p>
        </p:txBody>
      </p:sp>
      <p:pic>
        <p:nvPicPr>
          <p:cNvPr id="256" name="Google Shape;256;p33"/>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257" name="Google Shape;257;p33"/>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258" name="Google Shape;258;p33"/>
          <p:cNvSpPr txBox="1"/>
          <p:nvPr/>
        </p:nvSpPr>
        <p:spPr>
          <a:xfrm>
            <a:off x="2152201" y="298975"/>
            <a:ext cx="4839600" cy="540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200"/>
              <a:buFont typeface="Arial"/>
              <a:buNone/>
            </a:pPr>
            <a:r>
              <a:rPr b="1" i="0" lang="en" sz="3000" u="none" cap="none" strike="noStrike">
                <a:solidFill>
                  <a:srgbClr val="FFFFFF"/>
                </a:solidFill>
                <a:latin typeface="Century Gothic"/>
                <a:ea typeface="Century Gothic"/>
                <a:cs typeface="Century Gothic"/>
                <a:sym typeface="Century Gothic"/>
              </a:rPr>
              <a:t>LET</a:t>
            </a:r>
            <a:r>
              <a:rPr b="1" lang="en" sz="3000">
                <a:solidFill>
                  <a:srgbClr val="FFFFFF"/>
                </a:solidFill>
                <a:latin typeface="Century Gothic"/>
                <a:ea typeface="Century Gothic"/>
                <a:cs typeface="Century Gothic"/>
                <a:sym typeface="Century Gothic"/>
              </a:rPr>
              <a:t>’</a:t>
            </a:r>
            <a:r>
              <a:rPr b="1" i="0" lang="en" sz="3000" u="none" cap="none" strike="noStrike">
                <a:solidFill>
                  <a:srgbClr val="FFFFFF"/>
                </a:solidFill>
                <a:latin typeface="Century Gothic"/>
                <a:ea typeface="Century Gothic"/>
                <a:cs typeface="Century Gothic"/>
                <a:sym typeface="Century Gothic"/>
              </a:rPr>
              <a:t>S GET </a:t>
            </a:r>
            <a:r>
              <a:rPr b="1" lang="en" sz="3000">
                <a:solidFill>
                  <a:srgbClr val="FFFFFF"/>
                </a:solidFill>
                <a:latin typeface="Century Gothic"/>
                <a:ea typeface="Century Gothic"/>
                <a:cs typeface="Century Gothic"/>
                <a:sym typeface="Century Gothic"/>
              </a:rPr>
              <a:t>CODING</a:t>
            </a:r>
            <a:endParaRPr i="0" sz="3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607500" y="2213547"/>
            <a:ext cx="7921200" cy="11016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n"/>
              <a:t>TASK 1</a:t>
            </a:r>
            <a:endParaRPr/>
          </a:p>
        </p:txBody>
      </p:sp>
      <p:sp>
        <p:nvSpPr>
          <p:cNvPr id="264" name="Google Shape;264;p34"/>
          <p:cNvSpPr txBox="1"/>
          <p:nvPr>
            <p:ph idx="1" type="body"/>
          </p:nvPr>
        </p:nvSpPr>
        <p:spPr>
          <a:xfrm>
            <a:off x="607500" y="4003950"/>
            <a:ext cx="8151600" cy="752100"/>
          </a:xfrm>
          <a:prstGeom prst="rect">
            <a:avLst/>
          </a:prstGeom>
        </p:spPr>
        <p:txBody>
          <a:bodyPr anchorCtr="0" anchor="t" bIns="34275" lIns="68575" spcFirstLastPara="1" rIns="68575" wrap="square" tIns="34275">
            <a:noAutofit/>
          </a:bodyPr>
          <a:lstStyle/>
          <a:p>
            <a:pPr indent="0" lvl="1" marL="0" rtl="0" algn="l">
              <a:lnSpc>
                <a:spcPct val="110000"/>
              </a:lnSpc>
              <a:spcBef>
                <a:spcPts val="500"/>
              </a:spcBef>
              <a:spcAft>
                <a:spcPts val="0"/>
              </a:spcAft>
              <a:buClr>
                <a:schemeClr val="dk1"/>
              </a:buClr>
              <a:buSzPts val="2035"/>
              <a:buFont typeface="Arial"/>
              <a:buNone/>
            </a:pPr>
            <a:r>
              <a:rPr lang="en" sz="2000"/>
              <a:t>LOAD A COLOURED IMAGE AND CONVERT IT TO GRAYSCALE AND THEN SAVE IT</a:t>
            </a:r>
            <a:endParaRPr sz="2000"/>
          </a:p>
          <a:p>
            <a:pPr indent="0" lvl="0" marL="0" rtl="0" algn="r">
              <a:spcBef>
                <a:spcPts val="300"/>
              </a:spcBef>
              <a:spcAft>
                <a:spcPts val="500"/>
              </a:spcAft>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5"/>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270" name="Google Shape;270;p35"/>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271" name="Google Shape;271;p35"/>
          <p:cNvSpPr txBox="1"/>
          <p:nvPr/>
        </p:nvSpPr>
        <p:spPr>
          <a:xfrm>
            <a:off x="483000" y="476763"/>
            <a:ext cx="8178000" cy="2901300"/>
          </a:xfrm>
          <a:prstGeom prst="rect">
            <a:avLst/>
          </a:prstGeom>
          <a:noFill/>
          <a:ln>
            <a:noFill/>
          </a:ln>
        </p:spPr>
        <p:txBody>
          <a:bodyPr anchorCtr="0" anchor="t" bIns="91425" lIns="91425" spcFirstLastPara="1" rIns="91425" wrap="square" tIns="91425">
            <a:spAutoFit/>
          </a:bodyPr>
          <a:lstStyle/>
          <a:p>
            <a:pPr indent="0" lvl="1" marL="0" rtl="0" algn="l">
              <a:lnSpc>
                <a:spcPct val="110000"/>
              </a:lnSpc>
              <a:spcBef>
                <a:spcPts val="500"/>
              </a:spcBef>
              <a:spcAft>
                <a:spcPts val="0"/>
              </a:spcAft>
              <a:buClr>
                <a:schemeClr val="dk1"/>
              </a:buClr>
              <a:buSzPts val="2220"/>
              <a:buFont typeface="Arial"/>
              <a:buNone/>
            </a:pPr>
            <a:r>
              <a:rPr lang="en" sz="1600">
                <a:solidFill>
                  <a:schemeClr val="accent2"/>
                </a:solidFill>
                <a:latin typeface="Century Gothic"/>
                <a:ea typeface="Century Gothic"/>
                <a:cs typeface="Century Gothic"/>
                <a:sym typeface="Century Gothic"/>
              </a:rPr>
              <a:t>Our next program will be showing the live feed from computer’s web camera:</a:t>
            </a:r>
            <a:endParaRPr sz="1600">
              <a:solidFill>
                <a:srgbClr val="82C7A5"/>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import cv2</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cap = cv2.videoCapture(0) </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while (True) :</a:t>
            </a:r>
            <a:endParaRPr>
              <a:solidFill>
                <a:schemeClr val="dk1"/>
              </a:solidFill>
              <a:latin typeface="Century Gothic"/>
              <a:ea typeface="Century Gothic"/>
              <a:cs typeface="Century Gothic"/>
              <a:sym typeface="Century Gothic"/>
            </a:endParaRPr>
          </a:p>
          <a:p>
            <a:pPr indent="0" lvl="0" marL="45720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_ , frame = cap.read()</a:t>
            </a:r>
            <a:endParaRPr>
              <a:solidFill>
                <a:schemeClr val="dk1"/>
              </a:solidFill>
              <a:latin typeface="Century Gothic"/>
              <a:ea typeface="Century Gothic"/>
              <a:cs typeface="Century Gothic"/>
              <a:sym typeface="Century Gothic"/>
            </a:endParaRPr>
          </a:p>
          <a:p>
            <a:pPr indent="0" lvl="0" marL="45720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cv2.imshow(‘show video’ , frame)</a:t>
            </a:r>
            <a:endParaRPr>
              <a:solidFill>
                <a:schemeClr val="lt1"/>
              </a:solidFill>
              <a:latin typeface="Century Gothic"/>
              <a:ea typeface="Century Gothic"/>
              <a:cs typeface="Century Gothic"/>
              <a:sym typeface="Century Gothic"/>
            </a:endParaRPr>
          </a:p>
          <a:p>
            <a:pPr indent="0" lvl="0" marL="45720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if cv2.waitKey(1) &amp; 0xFF == ord(‘q’):</a:t>
            </a:r>
            <a:endParaRPr>
              <a:solidFill>
                <a:schemeClr val="lt1"/>
              </a:solidFill>
              <a:latin typeface="Century Gothic"/>
              <a:ea typeface="Century Gothic"/>
              <a:cs typeface="Century Gothic"/>
              <a:sym typeface="Century Gothic"/>
            </a:endParaRPr>
          </a:p>
          <a:p>
            <a:pPr indent="0" lvl="0" marL="91440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break</a:t>
            </a:r>
            <a:r>
              <a:rPr lang="en">
                <a:solidFill>
                  <a:schemeClr val="dk1"/>
                </a:solidFill>
                <a:latin typeface="Century Gothic"/>
                <a:ea typeface="Century Gothic"/>
                <a:cs typeface="Century Gothic"/>
                <a:sym typeface="Century Gothic"/>
              </a:rPr>
              <a:t> </a:t>
            </a:r>
            <a:endParaRPr>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cap.release()</a:t>
            </a:r>
            <a:r>
              <a:rPr b="1" lang="en">
                <a:solidFill>
                  <a:srgbClr val="795FAF"/>
                </a:solidFill>
                <a:latin typeface="Century Gothic"/>
                <a:ea typeface="Century Gothic"/>
                <a:cs typeface="Century Gothic"/>
                <a:sym typeface="Century Gothic"/>
              </a:rPr>
              <a:t> </a:t>
            </a:r>
            <a:endParaRPr>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cv2.destroyAllWindows()</a:t>
            </a:r>
            <a:endParaRPr>
              <a:latin typeface="Century Gothic"/>
              <a:ea typeface="Century Gothic"/>
              <a:cs typeface="Century Gothic"/>
              <a:sym typeface="Century Gothic"/>
            </a:endParaRPr>
          </a:p>
        </p:txBody>
      </p:sp>
      <p:sp>
        <p:nvSpPr>
          <p:cNvPr id="272" name="Google Shape;272;p35"/>
          <p:cNvSpPr txBox="1"/>
          <p:nvPr/>
        </p:nvSpPr>
        <p:spPr>
          <a:xfrm>
            <a:off x="4821950" y="1074863"/>
            <a:ext cx="3712500" cy="738900"/>
          </a:xfrm>
          <a:prstGeom prst="rect">
            <a:avLst/>
          </a:prstGeom>
          <a:noFill/>
          <a:ln cap="flat" cmpd="sng" w="28575">
            <a:solidFill>
              <a:srgbClr val="F2F2F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entury Gothic"/>
                <a:ea typeface="Century Gothic"/>
                <a:cs typeface="Century Gothic"/>
                <a:sym typeface="Century Gothic"/>
              </a:rPr>
              <a:t>Here we insert 0 because we are using the inbuilt webcam instead if we want to use an external webcam we have to replace 0 by 1</a:t>
            </a:r>
            <a:endParaRPr sz="1200">
              <a:latin typeface="Century Gothic"/>
              <a:ea typeface="Century Gothic"/>
              <a:cs typeface="Century Gothic"/>
              <a:sym typeface="Century Gothic"/>
            </a:endParaRPr>
          </a:p>
        </p:txBody>
      </p:sp>
      <p:cxnSp>
        <p:nvCxnSpPr>
          <p:cNvPr id="273" name="Google Shape;273;p35"/>
          <p:cNvCxnSpPr>
            <a:endCxn id="272" idx="1"/>
          </p:cNvCxnSpPr>
          <p:nvPr/>
        </p:nvCxnSpPr>
        <p:spPr>
          <a:xfrm>
            <a:off x="3026150" y="1438313"/>
            <a:ext cx="1795800" cy="6000"/>
          </a:xfrm>
          <a:prstGeom prst="straightConnector1">
            <a:avLst/>
          </a:prstGeom>
          <a:noFill/>
          <a:ln cap="flat" cmpd="sng" w="28575">
            <a:solidFill>
              <a:srgbClr val="F2F2F2"/>
            </a:solidFill>
            <a:prstDash val="solid"/>
            <a:round/>
            <a:headEnd len="med" w="med" type="none"/>
            <a:tailEnd len="med" w="med" type="triangle"/>
          </a:ln>
        </p:spPr>
      </p:cxnSp>
      <p:sp>
        <p:nvSpPr>
          <p:cNvPr id="274" name="Google Shape;274;p35"/>
          <p:cNvSpPr txBox="1"/>
          <p:nvPr/>
        </p:nvSpPr>
        <p:spPr>
          <a:xfrm>
            <a:off x="5273300" y="2119513"/>
            <a:ext cx="3165000" cy="1477500"/>
          </a:xfrm>
          <a:prstGeom prst="rect">
            <a:avLst/>
          </a:prstGeom>
          <a:noFill/>
          <a:ln cap="flat" cmpd="sng" w="28575">
            <a:solidFill>
              <a:srgbClr val="F2F2F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lang="en" sz="1200">
                <a:solidFill>
                  <a:schemeClr val="lt1"/>
                </a:solidFill>
                <a:latin typeface="Century Gothic"/>
                <a:ea typeface="Century Gothic"/>
                <a:cs typeface="Century Gothic"/>
                <a:sym typeface="Century Gothic"/>
              </a:rPr>
              <a:t>To exit program at a specific key press can be any other key for keys like esc and spacebar we have their ASCII number</a:t>
            </a:r>
            <a:endParaRPr sz="1200">
              <a:solidFill>
                <a:schemeClr val="lt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700"/>
              <a:buFont typeface="Arial"/>
              <a:buNone/>
            </a:pPr>
            <a:r>
              <a:t/>
            </a:r>
            <a:endParaRPr sz="1200">
              <a:solidFill>
                <a:schemeClr val="lt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700"/>
              <a:buFont typeface="Arial"/>
              <a:buNone/>
            </a:pPr>
            <a:r>
              <a:rPr lang="en" sz="1200">
                <a:solidFill>
                  <a:schemeClr val="lt1"/>
                </a:solidFill>
                <a:latin typeface="Century Gothic"/>
                <a:ea typeface="Century Gothic"/>
                <a:cs typeface="Century Gothic"/>
                <a:sym typeface="Century Gothic"/>
              </a:rPr>
              <a:t>For esc program will be</a:t>
            </a:r>
            <a:endParaRPr sz="12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200">
                <a:solidFill>
                  <a:schemeClr val="lt1"/>
                </a:solidFill>
                <a:latin typeface="Century Gothic"/>
                <a:ea typeface="Century Gothic"/>
                <a:cs typeface="Century Gothic"/>
                <a:sym typeface="Century Gothic"/>
              </a:rPr>
              <a:t>if cv2.waitKey(1) &amp; 0xFF == 27:</a:t>
            </a:r>
            <a:endParaRPr sz="1200">
              <a:solidFill>
                <a:schemeClr val="lt1"/>
              </a:solidFill>
              <a:latin typeface="Century Gothic"/>
              <a:ea typeface="Century Gothic"/>
              <a:cs typeface="Century Gothic"/>
              <a:sym typeface="Century Gothic"/>
            </a:endParaRPr>
          </a:p>
        </p:txBody>
      </p:sp>
      <p:cxnSp>
        <p:nvCxnSpPr>
          <p:cNvPr id="275" name="Google Shape;275;p35"/>
          <p:cNvCxnSpPr/>
          <p:nvPr/>
        </p:nvCxnSpPr>
        <p:spPr>
          <a:xfrm>
            <a:off x="4153925" y="2450925"/>
            <a:ext cx="1119300" cy="398700"/>
          </a:xfrm>
          <a:prstGeom prst="bentConnector3">
            <a:avLst>
              <a:gd fmla="val 50000" name="adj1"/>
            </a:avLst>
          </a:prstGeom>
          <a:noFill/>
          <a:ln cap="flat" cmpd="sng" w="28575">
            <a:solidFill>
              <a:srgbClr val="F2F2F2"/>
            </a:solidFill>
            <a:prstDash val="solid"/>
            <a:round/>
            <a:headEnd len="med" w="med" type="none"/>
            <a:tailEnd len="med" w="med" type="triangle"/>
          </a:ln>
        </p:spPr>
      </p:cxnSp>
      <p:cxnSp>
        <p:nvCxnSpPr>
          <p:cNvPr id="276" name="Google Shape;276;p35"/>
          <p:cNvCxnSpPr>
            <a:endCxn id="277" idx="1"/>
          </p:cNvCxnSpPr>
          <p:nvPr/>
        </p:nvCxnSpPr>
        <p:spPr>
          <a:xfrm>
            <a:off x="1852600" y="2922638"/>
            <a:ext cx="2138400" cy="1422300"/>
          </a:xfrm>
          <a:prstGeom prst="bentConnector3">
            <a:avLst>
              <a:gd fmla="val 50000" name="adj1"/>
            </a:avLst>
          </a:prstGeom>
          <a:noFill/>
          <a:ln cap="flat" cmpd="sng" w="28575">
            <a:solidFill>
              <a:srgbClr val="F2F2F2"/>
            </a:solidFill>
            <a:prstDash val="solid"/>
            <a:round/>
            <a:headEnd len="med" w="med" type="none"/>
            <a:tailEnd len="med" w="med" type="triangle"/>
          </a:ln>
        </p:spPr>
      </p:cxnSp>
      <p:sp>
        <p:nvSpPr>
          <p:cNvPr id="277" name="Google Shape;277;p35"/>
          <p:cNvSpPr txBox="1"/>
          <p:nvPr/>
        </p:nvSpPr>
        <p:spPr>
          <a:xfrm>
            <a:off x="3991000" y="4160288"/>
            <a:ext cx="1861500" cy="369300"/>
          </a:xfrm>
          <a:prstGeom prst="rect">
            <a:avLst/>
          </a:prstGeom>
          <a:noFill/>
          <a:ln cap="flat" cmpd="sng" w="28575">
            <a:solidFill>
              <a:srgbClr val="F2F2F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2F2F2"/>
                </a:solidFill>
                <a:latin typeface="Century Gothic"/>
                <a:ea typeface="Century Gothic"/>
                <a:cs typeface="Century Gothic"/>
                <a:sym typeface="Century Gothic"/>
              </a:rPr>
              <a:t>To release the camera</a:t>
            </a:r>
            <a:endParaRPr sz="1200">
              <a:solidFill>
                <a:srgbClr val="F2F2F2"/>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607500" y="2213547"/>
            <a:ext cx="7921200" cy="11016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n"/>
              <a:t>TASK 2</a:t>
            </a:r>
            <a:endParaRPr/>
          </a:p>
        </p:txBody>
      </p:sp>
      <p:sp>
        <p:nvSpPr>
          <p:cNvPr id="283" name="Google Shape;283;p36"/>
          <p:cNvSpPr txBox="1"/>
          <p:nvPr>
            <p:ph idx="1" type="body"/>
          </p:nvPr>
        </p:nvSpPr>
        <p:spPr>
          <a:xfrm>
            <a:off x="368850" y="4023550"/>
            <a:ext cx="8406300" cy="404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Font typeface="Arial"/>
              <a:buNone/>
            </a:pPr>
            <a:r>
              <a:rPr lang="en" sz="1900">
                <a:solidFill>
                  <a:srgbClr val="F3F3F3"/>
                </a:solidFill>
              </a:rPr>
              <a:t>FROM LIVE A VIDEO FEED, CAPTURE AND SAVE A FRAME AT THE PRESS OF A KEY</a:t>
            </a:r>
            <a:endParaRPr sz="2500"/>
          </a:p>
          <a:p>
            <a:pPr indent="0" lvl="0" marL="0" rtl="0" algn="ctr">
              <a:spcBef>
                <a:spcPts val="300"/>
              </a:spcBef>
              <a:spcAft>
                <a:spcPts val="500"/>
              </a:spcAft>
              <a:buNone/>
            </a:pPr>
            <a:r>
              <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7"/>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sp>
        <p:nvSpPr>
          <p:cNvPr id="289" name="Google Shape;289;p37"/>
          <p:cNvSpPr txBox="1"/>
          <p:nvPr>
            <p:ph type="title"/>
          </p:nvPr>
        </p:nvSpPr>
        <p:spPr>
          <a:xfrm>
            <a:off x="607500" y="335391"/>
            <a:ext cx="7929000" cy="72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How is an image created?</a:t>
            </a:r>
            <a:endParaRPr>
              <a:latin typeface="Times New Roman"/>
              <a:ea typeface="Times New Roman"/>
              <a:cs typeface="Times New Roman"/>
              <a:sym typeface="Times New Roman"/>
            </a:endParaRPr>
          </a:p>
        </p:txBody>
      </p:sp>
      <p:pic>
        <p:nvPicPr>
          <p:cNvPr id="290" name="Google Shape;290;p37"/>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291" name="Google Shape;291;p37"/>
          <p:cNvSpPr txBox="1"/>
          <p:nvPr>
            <p:ph idx="1" type="body"/>
          </p:nvPr>
        </p:nvSpPr>
        <p:spPr>
          <a:xfrm>
            <a:off x="614100" y="1666725"/>
            <a:ext cx="7915800" cy="2898900"/>
          </a:xfrm>
          <a:prstGeom prst="rect">
            <a:avLst/>
          </a:prstGeom>
        </p:spPr>
        <p:txBody>
          <a:bodyPr anchorCtr="0" anchor="t" bIns="34275" lIns="68575" spcFirstLastPara="1" rIns="68575" wrap="square" tIns="34275">
            <a:noAutofit/>
          </a:bodyPr>
          <a:lstStyle/>
          <a:p>
            <a:pPr indent="-317500" lvl="0" marL="457200" rtl="0" algn="l">
              <a:lnSpc>
                <a:spcPct val="150000"/>
              </a:lnSpc>
              <a:spcBef>
                <a:spcPts val="0"/>
              </a:spcBef>
              <a:spcAft>
                <a:spcPts val="0"/>
              </a:spcAft>
              <a:buClr>
                <a:schemeClr val="lt1"/>
              </a:buClr>
              <a:buSzPts val="1400"/>
              <a:buFont typeface="Century Gothic"/>
              <a:buChar char="●"/>
            </a:pPr>
            <a:r>
              <a:rPr lang="en"/>
              <a:t>A blank binary can be create using functions np.ones(), np.zeros() which would create blank white or blank image respectively.</a:t>
            </a:r>
            <a:endParaRPr/>
          </a:p>
          <a:p>
            <a:pPr indent="-317500" lvl="0" marL="457200" rtl="0" algn="l">
              <a:lnSpc>
                <a:spcPct val="150000"/>
              </a:lnSpc>
              <a:spcBef>
                <a:spcPts val="0"/>
              </a:spcBef>
              <a:spcAft>
                <a:spcPts val="0"/>
              </a:spcAft>
              <a:buClr>
                <a:schemeClr val="lt1"/>
              </a:buClr>
              <a:buSzPts val="1400"/>
              <a:buFont typeface="Century Gothic"/>
              <a:buChar char="●"/>
            </a:pPr>
            <a:r>
              <a:rPr lang="en"/>
              <a:t>There are two arguments to be passed to the functions.</a:t>
            </a:r>
            <a:endParaRPr/>
          </a:p>
          <a:p>
            <a:pPr indent="-317500" lvl="0" marL="457200" rtl="0" algn="l">
              <a:lnSpc>
                <a:spcPct val="150000"/>
              </a:lnSpc>
              <a:spcBef>
                <a:spcPts val="0"/>
              </a:spcBef>
              <a:spcAft>
                <a:spcPts val="0"/>
              </a:spcAft>
              <a:buClr>
                <a:schemeClr val="lt1"/>
              </a:buClr>
              <a:buSzPts val="1400"/>
              <a:buFont typeface="Century Gothic"/>
              <a:buChar char="●"/>
            </a:pPr>
            <a:r>
              <a:rPr lang="en"/>
              <a:t>The first parameter is the dimensions of the array holding the values.</a:t>
            </a:r>
            <a:endParaRPr/>
          </a:p>
          <a:p>
            <a:pPr indent="-317500" lvl="0" marL="457200" rtl="0" algn="l">
              <a:lnSpc>
                <a:spcPct val="150000"/>
              </a:lnSpc>
              <a:spcBef>
                <a:spcPts val="0"/>
              </a:spcBef>
              <a:spcAft>
                <a:spcPts val="0"/>
              </a:spcAft>
              <a:buClr>
                <a:schemeClr val="lt1"/>
              </a:buClr>
              <a:buSzPts val="1400"/>
              <a:buFont typeface="Century Gothic"/>
              <a:buChar char="●"/>
            </a:pPr>
            <a:r>
              <a:rPr lang="en"/>
              <a:t>The second parameter specifies the datatype of the values we are going to enter.</a:t>
            </a:r>
            <a:endParaRPr/>
          </a:p>
          <a:p>
            <a:pPr indent="-317500" lvl="0" marL="457200" rtl="0" algn="l">
              <a:lnSpc>
                <a:spcPct val="150000"/>
              </a:lnSpc>
              <a:spcBef>
                <a:spcPts val="0"/>
              </a:spcBef>
              <a:spcAft>
                <a:spcPts val="0"/>
              </a:spcAft>
              <a:buClr>
                <a:schemeClr val="lt1"/>
              </a:buClr>
              <a:buSzPts val="1400"/>
              <a:buFont typeface="Century Gothic"/>
              <a:buChar char="●"/>
            </a:pPr>
            <a:r>
              <a:rPr lang="en"/>
              <a:t>Zeros specifies that all the 3 values stored has to be zeroes. So, we would get a blank black image on using np.zeros().</a:t>
            </a:r>
            <a:endParaRPr/>
          </a:p>
          <a:p>
            <a:pPr indent="-317500" lvl="0" marL="457200" rtl="0" algn="l">
              <a:lnSpc>
                <a:spcPct val="150000"/>
              </a:lnSpc>
              <a:spcBef>
                <a:spcPts val="0"/>
              </a:spcBef>
              <a:spcAft>
                <a:spcPts val="0"/>
              </a:spcAft>
              <a:buClr>
                <a:schemeClr val="lt1"/>
              </a:buClr>
              <a:buSzPts val="1400"/>
              <a:buFont typeface="Century Gothic"/>
              <a:buChar char="●"/>
            </a:pPr>
            <a:r>
              <a:rPr lang="en"/>
              <a:t>It's all exactly same for np.ones() except it would store 1 in all the places to </a:t>
            </a:r>
            <a:endParaRPr/>
          </a:p>
          <a:p>
            <a:pPr indent="0" lvl="0" marL="457200" rtl="0" algn="l">
              <a:lnSpc>
                <a:spcPct val="150000"/>
              </a:lnSpc>
              <a:spcBef>
                <a:spcPts val="0"/>
              </a:spcBef>
              <a:spcAft>
                <a:spcPts val="0"/>
              </a:spcAft>
              <a:buNone/>
            </a:pPr>
            <a:r>
              <a:rPr lang="en"/>
              <a:t>get a white image.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8"/>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297" name="Google Shape;297;p38"/>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298" name="Google Shape;298;p38"/>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Basic Drawing Functions:</a:t>
            </a:r>
            <a:endParaRPr>
              <a:latin typeface="Times New Roman"/>
              <a:ea typeface="Times New Roman"/>
              <a:cs typeface="Times New Roman"/>
              <a:sym typeface="Times New Roman"/>
            </a:endParaRPr>
          </a:p>
        </p:txBody>
      </p:sp>
      <p:sp>
        <p:nvSpPr>
          <p:cNvPr id="299" name="Google Shape;299;p38"/>
          <p:cNvSpPr txBox="1"/>
          <p:nvPr>
            <p:ph idx="1" type="body"/>
          </p:nvPr>
        </p:nvSpPr>
        <p:spPr>
          <a:xfrm>
            <a:off x="614025" y="1666725"/>
            <a:ext cx="7915800" cy="3104400"/>
          </a:xfrm>
          <a:prstGeom prst="rect">
            <a:avLst/>
          </a:prstGeom>
        </p:spPr>
        <p:txBody>
          <a:bodyPr anchorCtr="0" anchor="t" bIns="34275" lIns="68575" spcFirstLastPara="1" rIns="68575" wrap="square" tIns="34275">
            <a:normAutofit/>
          </a:bodyPr>
          <a:lstStyle/>
          <a:p>
            <a:pPr indent="-317500" lvl="0" marL="457200" rtl="0" algn="l">
              <a:spcBef>
                <a:spcPts val="300"/>
              </a:spcBef>
              <a:spcAft>
                <a:spcPts val="0"/>
              </a:spcAft>
              <a:buSzPts val="1400"/>
              <a:buChar char="●"/>
            </a:pPr>
            <a:r>
              <a:rPr lang="en"/>
              <a:t>To draw a line on an image</a:t>
            </a:r>
            <a:endParaRPr/>
          </a:p>
          <a:p>
            <a:pPr indent="0" lvl="0" marL="457200" rtl="0" algn="l">
              <a:spcBef>
                <a:spcPts val="500"/>
              </a:spcBef>
              <a:spcAft>
                <a:spcPts val="0"/>
              </a:spcAft>
              <a:buNone/>
            </a:pPr>
            <a:r>
              <a:rPr lang="en"/>
              <a:t>Syntax: cv2.line(image, endpt1, endpt2 , color, thickness)</a:t>
            </a:r>
            <a:endParaRPr/>
          </a:p>
          <a:p>
            <a:pPr indent="0" lvl="0" marL="0" rtl="0" algn="l">
              <a:spcBef>
                <a:spcPts val="500"/>
              </a:spcBef>
              <a:spcAft>
                <a:spcPts val="0"/>
              </a:spcAft>
              <a:buNone/>
            </a:pPr>
            <a:r>
              <a:t/>
            </a:r>
            <a:endParaRPr/>
          </a:p>
          <a:p>
            <a:pPr indent="-317500" lvl="0" marL="457200" rtl="0" algn="l">
              <a:spcBef>
                <a:spcPts val="500"/>
              </a:spcBef>
              <a:spcAft>
                <a:spcPts val="0"/>
              </a:spcAft>
              <a:buSzPts val="1400"/>
              <a:buChar char="●"/>
            </a:pPr>
            <a:r>
              <a:rPr lang="en"/>
              <a:t>To draw a rectangle on an image</a:t>
            </a:r>
            <a:endParaRPr/>
          </a:p>
          <a:p>
            <a:pPr indent="0" lvl="0" marL="457200" rtl="0" algn="l">
              <a:spcBef>
                <a:spcPts val="500"/>
              </a:spcBef>
              <a:spcAft>
                <a:spcPts val="0"/>
              </a:spcAft>
              <a:buNone/>
            </a:pPr>
            <a:r>
              <a:rPr lang="en"/>
              <a:t>Syntax: cv2.rectangle(image, endpt1, endpt2 , color, thickness)</a:t>
            </a:r>
            <a:endParaRPr/>
          </a:p>
          <a:p>
            <a:pPr indent="0" lvl="0" marL="0" rtl="0" algn="l">
              <a:spcBef>
                <a:spcPts val="500"/>
              </a:spcBef>
              <a:spcAft>
                <a:spcPts val="0"/>
              </a:spcAft>
              <a:buNone/>
            </a:pPr>
            <a:r>
              <a:t/>
            </a:r>
            <a:endParaRPr/>
          </a:p>
          <a:p>
            <a:pPr indent="-317500" lvl="0" marL="457200" rtl="0" algn="l">
              <a:spcBef>
                <a:spcPts val="500"/>
              </a:spcBef>
              <a:spcAft>
                <a:spcPts val="0"/>
              </a:spcAft>
              <a:buSzPts val="1400"/>
              <a:buChar char="●"/>
            </a:pPr>
            <a:r>
              <a:rPr lang="en"/>
              <a:t>To draw a circle on an image</a:t>
            </a:r>
            <a:endParaRPr/>
          </a:p>
          <a:p>
            <a:pPr indent="0" lvl="0" marL="457200" rtl="0" algn="l">
              <a:spcBef>
                <a:spcPts val="500"/>
              </a:spcBef>
              <a:spcAft>
                <a:spcPts val="0"/>
              </a:spcAft>
              <a:buNone/>
            </a:pPr>
            <a:r>
              <a:rPr lang="en"/>
              <a:t>Syntax: cv2.circle(image, centre, radius, color, thickness)</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
              <a:t>Other functions to draw different shapes and text like ellipse, polygon and </a:t>
            </a:r>
            <a:endParaRPr/>
          </a:p>
          <a:p>
            <a:pPr indent="0" lvl="0" marL="0" rtl="0" algn="l">
              <a:spcBef>
                <a:spcPts val="500"/>
              </a:spcBef>
              <a:spcAft>
                <a:spcPts val="500"/>
              </a:spcAft>
              <a:buClr>
                <a:schemeClr val="dk1"/>
              </a:buClr>
              <a:buSzPts val="1100"/>
              <a:buFont typeface="Arial"/>
              <a:buNone/>
            </a:pPr>
            <a:r>
              <a:rPr lang="en"/>
              <a:t>puttext are also present.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idx="1" type="body"/>
          </p:nvPr>
        </p:nvSpPr>
        <p:spPr>
          <a:xfrm>
            <a:off x="614025" y="1666725"/>
            <a:ext cx="7915800" cy="3075000"/>
          </a:xfrm>
          <a:prstGeom prst="rect">
            <a:avLst/>
          </a:prstGeom>
        </p:spPr>
        <p:txBody>
          <a:bodyPr anchorCtr="0" anchor="t" bIns="34275" lIns="68575" spcFirstLastPara="1" rIns="68575" wrap="square" tIns="34275">
            <a:normAutofit/>
          </a:bodyPr>
          <a:lstStyle/>
          <a:p>
            <a:pPr indent="0" lvl="0" marL="0" rtl="0" algn="l">
              <a:lnSpc>
                <a:spcPct val="115000"/>
              </a:lnSpc>
              <a:spcBef>
                <a:spcPts val="0"/>
              </a:spcBef>
              <a:spcAft>
                <a:spcPts val="0"/>
              </a:spcAft>
              <a:buClr>
                <a:schemeClr val="dk1"/>
              </a:buClr>
              <a:buSzPts val="1785"/>
              <a:buFont typeface="Arial"/>
              <a:buNone/>
            </a:pPr>
            <a:r>
              <a:rPr lang="en"/>
              <a:t>Thresholding is the simplest method of image segmentation. From a grayscale image, thresholding can be used to create binary images. Simply speaking, if a pixel intensity value is greater than a particular value (threshold) then it will be made black or white.</a:t>
            </a:r>
            <a:endParaRPr/>
          </a:p>
          <a:p>
            <a:pPr indent="0" lvl="0" marL="0" rtl="0" algn="l">
              <a:lnSpc>
                <a:spcPct val="115000"/>
              </a:lnSpc>
              <a:spcBef>
                <a:spcPts val="300"/>
              </a:spcBef>
              <a:spcAft>
                <a:spcPts val="0"/>
              </a:spcAft>
              <a:buNone/>
            </a:pPr>
            <a:r>
              <a:rPr lang="en"/>
              <a:t>The </a:t>
            </a:r>
            <a:r>
              <a:rPr lang="en"/>
              <a:t>cv2.threshold() function for this.</a:t>
            </a:r>
            <a:r>
              <a:rPr lang="en"/>
              <a:t> </a:t>
            </a:r>
            <a:endParaRPr/>
          </a:p>
          <a:p>
            <a:pPr indent="0" lvl="0" marL="0" rtl="0" algn="l">
              <a:lnSpc>
                <a:spcPct val="115000"/>
              </a:lnSpc>
              <a:spcBef>
                <a:spcPts val="500"/>
              </a:spcBef>
              <a:spcAft>
                <a:spcPts val="0"/>
              </a:spcAft>
              <a:buNone/>
            </a:pPr>
            <a:r>
              <a:rPr lang="en"/>
              <a:t>	Syntax: ret, thresh_img = cv2.threshold(image, thresh_lim, set_value, method)</a:t>
            </a:r>
            <a:endParaRPr/>
          </a:p>
          <a:p>
            <a:pPr indent="0" lvl="0" marL="0" rtl="0" algn="l">
              <a:lnSpc>
                <a:spcPct val="115000"/>
              </a:lnSpc>
              <a:spcBef>
                <a:spcPts val="500"/>
              </a:spcBef>
              <a:spcAft>
                <a:spcPts val="0"/>
              </a:spcAft>
              <a:buNone/>
            </a:pPr>
            <a:r>
              <a:rPr lang="en"/>
              <a:t>Arguments are image - the image on which the operation is to be performed; thresh_lim - it is the value of intensity above which the pixels’ intensity is to be altered, set_value - it is the value to which the intensity is altered, method - </a:t>
            </a:r>
            <a:r>
              <a:rPr lang="en"/>
              <a:t> different types of thresholding </a:t>
            </a:r>
            <a:endParaRPr/>
          </a:p>
          <a:p>
            <a:pPr indent="0" lvl="0" marL="0" rtl="0" algn="l">
              <a:lnSpc>
                <a:spcPct val="115000"/>
              </a:lnSpc>
              <a:spcBef>
                <a:spcPts val="500"/>
              </a:spcBef>
              <a:spcAft>
                <a:spcPts val="0"/>
              </a:spcAft>
              <a:buNone/>
            </a:pPr>
            <a:r>
              <a:rPr lang="en"/>
              <a:t>will be achieved by changing the method of threshold, they are:</a:t>
            </a:r>
            <a:endParaRPr/>
          </a:p>
          <a:p>
            <a:pPr indent="0" lvl="0" marL="0" rtl="0" algn="l">
              <a:lnSpc>
                <a:spcPct val="115000"/>
              </a:lnSpc>
              <a:spcBef>
                <a:spcPts val="500"/>
              </a:spcBef>
              <a:spcAft>
                <a:spcPts val="500"/>
              </a:spcAft>
              <a:buNone/>
            </a:pPr>
            <a:r>
              <a:rPr lang="en"/>
              <a:t>cv.THRESH_BINARY, cv.THRESH_BINARY_INV, cv.THRESH_TRUNC, cv.THRESH_TOZERO, cv.THRESH_TOZERO_INV</a:t>
            </a:r>
            <a:endParaRPr/>
          </a:p>
        </p:txBody>
      </p:sp>
      <p:pic>
        <p:nvPicPr>
          <p:cNvPr id="305" name="Google Shape;305;p39"/>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06" name="Google Shape;306;p39"/>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307" name="Google Shape;307;p39"/>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Thresholding?</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OpenCV?</a:t>
            </a:r>
            <a:endParaRPr>
              <a:latin typeface="Times New Roman"/>
              <a:ea typeface="Times New Roman"/>
              <a:cs typeface="Times New Roman"/>
              <a:sym typeface="Times New Roman"/>
            </a:endParaRPr>
          </a:p>
        </p:txBody>
      </p:sp>
      <p:sp>
        <p:nvSpPr>
          <p:cNvPr id="144" name="Google Shape;144;p22"/>
          <p:cNvSpPr txBox="1"/>
          <p:nvPr>
            <p:ph idx="1" type="body"/>
          </p:nvPr>
        </p:nvSpPr>
        <p:spPr>
          <a:xfrm>
            <a:off x="614025" y="1666721"/>
            <a:ext cx="7915800" cy="1497900"/>
          </a:xfrm>
          <a:prstGeom prst="rect">
            <a:avLst/>
          </a:prstGeom>
        </p:spPr>
        <p:txBody>
          <a:bodyPr anchorCtr="0" anchor="t" bIns="34275" lIns="68575" spcFirstLastPara="1" rIns="68575" wrap="square" tIns="34275">
            <a:normAutofit/>
          </a:bodyPr>
          <a:lstStyle/>
          <a:p>
            <a:pPr indent="0" lvl="0" marL="0" rtl="0" algn="l">
              <a:spcBef>
                <a:spcPts val="300"/>
              </a:spcBef>
              <a:spcAft>
                <a:spcPts val="0"/>
              </a:spcAft>
              <a:buNone/>
            </a:pPr>
            <a:r>
              <a:rPr lang="en" sz="1600"/>
              <a:t>OpenCV (Open Source Computer Vision) is a library of programming functions mainly aimed at real-time computer vision. OpenCV supports the deep learning frameworks TensorFlow and PyTorch.</a:t>
            </a:r>
            <a:endParaRPr sz="1600"/>
          </a:p>
          <a:p>
            <a:pPr indent="0" lvl="0" marL="0" rtl="0" algn="l">
              <a:spcBef>
                <a:spcPts val="500"/>
              </a:spcBef>
              <a:spcAft>
                <a:spcPts val="500"/>
              </a:spcAft>
              <a:buNone/>
            </a:pPr>
            <a:r>
              <a:rPr lang="en" sz="1600"/>
              <a:t>It has C++, Python, Java and MATLAB interfaces and supports Windows, Linux, Android and Mac OS.</a:t>
            </a:r>
            <a:endParaRPr sz="1600"/>
          </a:p>
        </p:txBody>
      </p:sp>
      <p:pic>
        <p:nvPicPr>
          <p:cNvPr id="145" name="Google Shape;145;p22"/>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146" name="Google Shape;146;p22"/>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147" name="Google Shape;147;p22"/>
          <p:cNvPicPr preferRelativeResize="0"/>
          <p:nvPr/>
        </p:nvPicPr>
        <p:blipFill rotWithShape="1">
          <a:blip r:embed="rId5">
            <a:alphaModFix/>
          </a:blip>
          <a:srcRect b="5786" l="6062" r="8663" t="7596"/>
          <a:stretch/>
        </p:blipFill>
        <p:spPr>
          <a:xfrm>
            <a:off x="724975" y="3258312"/>
            <a:ext cx="1616525" cy="1449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nvSpPr>
        <p:spPr>
          <a:xfrm>
            <a:off x="589500" y="401675"/>
            <a:ext cx="7965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Among the types of thresholding, these two are the ones which are primarily used and serve all of the main purposes:</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a:solidFill>
                  <a:schemeClr val="lt1"/>
                </a:solidFill>
                <a:latin typeface="Century Gothic"/>
                <a:ea typeface="Century Gothic"/>
                <a:cs typeface="Century Gothic"/>
                <a:sym typeface="Century Gothic"/>
              </a:rPr>
              <a:t>Simple Thresholding:</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For images with uniform lighting conditions it gives almost the best thresholding.</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Adaptive thresholding:</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It is used when the lighting conditions are not uniform </a:t>
            </a:r>
            <a:r>
              <a:rPr lang="en">
                <a:solidFill>
                  <a:schemeClr val="lt1"/>
                </a:solidFill>
                <a:latin typeface="Century Gothic"/>
                <a:ea typeface="Century Gothic"/>
                <a:cs typeface="Century Gothic"/>
                <a:sym typeface="Century Gothic"/>
              </a:rPr>
              <a:t>over the image</a:t>
            </a:r>
            <a:r>
              <a:rPr lang="en">
                <a:solidFill>
                  <a:schemeClr val="lt1"/>
                </a:solidFill>
                <a:latin typeface="Century Gothic"/>
                <a:ea typeface="Century Gothic"/>
                <a:cs typeface="Century Gothic"/>
                <a:sym typeface="Century Gothic"/>
              </a:rPr>
              <a:t>.</a:t>
            </a:r>
            <a:endParaRPr>
              <a:solidFill>
                <a:schemeClr val="lt1"/>
              </a:solidFill>
              <a:latin typeface="Century Gothic"/>
              <a:ea typeface="Century Gothic"/>
              <a:cs typeface="Century Gothic"/>
              <a:sym typeface="Century Gothic"/>
            </a:endParaRPr>
          </a:p>
        </p:txBody>
      </p:sp>
      <p:pic>
        <p:nvPicPr>
          <p:cNvPr id="313" name="Google Shape;313;p40"/>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14" name="Google Shape;314;p40"/>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315" name="Google Shape;315;p40"/>
          <p:cNvPicPr preferRelativeResize="0"/>
          <p:nvPr/>
        </p:nvPicPr>
        <p:blipFill>
          <a:blip r:embed="rId5">
            <a:alphaModFix/>
          </a:blip>
          <a:stretch>
            <a:fillRect/>
          </a:stretch>
        </p:blipFill>
        <p:spPr>
          <a:xfrm>
            <a:off x="1614915" y="2163475"/>
            <a:ext cx="3713911" cy="2777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1"/>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21" name="Google Shape;321;p41"/>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322" name="Google Shape;322;p41"/>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Trackbars</a:t>
            </a:r>
            <a:endParaRPr>
              <a:latin typeface="Times New Roman"/>
              <a:ea typeface="Times New Roman"/>
              <a:cs typeface="Times New Roman"/>
              <a:sym typeface="Times New Roman"/>
            </a:endParaRPr>
          </a:p>
        </p:txBody>
      </p:sp>
      <p:sp>
        <p:nvSpPr>
          <p:cNvPr id="323" name="Google Shape;323;p41"/>
          <p:cNvSpPr txBox="1"/>
          <p:nvPr>
            <p:ph idx="1" type="body"/>
          </p:nvPr>
        </p:nvSpPr>
        <p:spPr>
          <a:xfrm>
            <a:off x="614025" y="1666724"/>
            <a:ext cx="7915800" cy="1164600"/>
          </a:xfrm>
          <a:prstGeom prst="rect">
            <a:avLst/>
          </a:prstGeom>
        </p:spPr>
        <p:txBody>
          <a:bodyPr anchorCtr="0" anchor="t" bIns="34275" lIns="68575" spcFirstLastPara="1" rIns="68575" wrap="square" tIns="34275">
            <a:normAutofit/>
          </a:bodyPr>
          <a:lstStyle/>
          <a:p>
            <a:pPr indent="-317500" lvl="0" marL="457200" rtl="0" algn="l">
              <a:spcBef>
                <a:spcPts val="300"/>
              </a:spcBef>
              <a:spcAft>
                <a:spcPts val="0"/>
              </a:spcAft>
              <a:buSzPts val="1400"/>
              <a:buChar char="●"/>
            </a:pPr>
            <a:r>
              <a:rPr lang="en"/>
              <a:t>CREATE A TRACKBAR</a:t>
            </a:r>
            <a:endParaRPr/>
          </a:p>
          <a:p>
            <a:pPr indent="0" lvl="0" marL="457200" rtl="0" algn="l">
              <a:spcBef>
                <a:spcPts val="500"/>
              </a:spcBef>
              <a:spcAft>
                <a:spcPts val="0"/>
              </a:spcAft>
              <a:buNone/>
            </a:pPr>
            <a:r>
              <a:rPr lang="en"/>
              <a:t>cv2.createTrackbar(trackbar_name, ”img_window”, min_val, max_val, callback_fun)</a:t>
            </a:r>
            <a:endParaRPr/>
          </a:p>
          <a:p>
            <a:pPr indent="-317500" lvl="0" marL="457200" rtl="0" algn="l">
              <a:spcBef>
                <a:spcPts val="500"/>
              </a:spcBef>
              <a:spcAft>
                <a:spcPts val="0"/>
              </a:spcAft>
              <a:buSzPts val="1400"/>
              <a:buChar char="●"/>
            </a:pPr>
            <a:r>
              <a:rPr lang="en"/>
              <a:t>GET VALUES FROM A TRACKBAR</a:t>
            </a:r>
            <a:endParaRPr/>
          </a:p>
          <a:p>
            <a:pPr indent="0" lvl="0" marL="457200" rtl="0" algn="l">
              <a:spcBef>
                <a:spcPts val="500"/>
              </a:spcBef>
              <a:spcAft>
                <a:spcPts val="500"/>
              </a:spcAft>
              <a:buNone/>
            </a:pPr>
            <a:r>
              <a:rPr lang="en"/>
              <a:t>cv2.getTrackbarpos(trackbar_name,”img_window”)</a:t>
            </a:r>
            <a:endParaRPr/>
          </a:p>
        </p:txBody>
      </p:sp>
      <p:pic>
        <p:nvPicPr>
          <p:cNvPr id="324" name="Google Shape;324;p41"/>
          <p:cNvPicPr preferRelativeResize="0"/>
          <p:nvPr/>
        </p:nvPicPr>
        <p:blipFill rotWithShape="1">
          <a:blip r:embed="rId5">
            <a:alphaModFix/>
          </a:blip>
          <a:srcRect b="0" l="0" r="0" t="0"/>
          <a:stretch/>
        </p:blipFill>
        <p:spPr>
          <a:xfrm>
            <a:off x="1893850" y="3086475"/>
            <a:ext cx="3477575" cy="2057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2"/>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30" name="Google Shape;330;p42"/>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331" name="Google Shape;331;p42"/>
          <p:cNvSpPr txBox="1"/>
          <p:nvPr/>
        </p:nvSpPr>
        <p:spPr>
          <a:xfrm>
            <a:off x="1485900" y="235125"/>
            <a:ext cx="6172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2"/>
                </a:solidFill>
                <a:latin typeface="Century Gothic"/>
                <a:ea typeface="Century Gothic"/>
                <a:cs typeface="Century Gothic"/>
                <a:sym typeface="Century Gothic"/>
              </a:rPr>
              <a:t>LETS DETECT A COLORED OBJECT FROM THE CAMERA</a:t>
            </a:r>
            <a:endParaRPr sz="1800">
              <a:solidFill>
                <a:schemeClr val="accent2"/>
              </a:solidFill>
              <a:latin typeface="Century Gothic"/>
              <a:ea typeface="Century Gothic"/>
              <a:cs typeface="Century Gothic"/>
              <a:sym typeface="Century Gothic"/>
            </a:endParaRPr>
          </a:p>
        </p:txBody>
      </p:sp>
      <p:sp>
        <p:nvSpPr>
          <p:cNvPr id="332" name="Google Shape;332;p42"/>
          <p:cNvSpPr txBox="1"/>
          <p:nvPr/>
        </p:nvSpPr>
        <p:spPr>
          <a:xfrm>
            <a:off x="205750" y="844900"/>
            <a:ext cx="49281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import numpy as np</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import cv2</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cap = cv2.videoCapture(0)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while (True)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_ , frame = cap.read()</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hsv = cv2.cvtColor(frame, cv2.COLOR_BGR2HSV)</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lower_blue = np.array([110, 50, 50])</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upper_blue = np.array([130, 255, 255])</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mask = cv2.inRange(hsv, lower_blue, upper_blue)</a:t>
            </a:r>
            <a:endParaRPr sz="1100">
              <a:solidFill>
                <a:schemeClr val="lt1"/>
              </a:solidFill>
              <a:latin typeface="Century Gothic"/>
              <a:ea typeface="Century Gothic"/>
              <a:cs typeface="Century Gothic"/>
              <a:sym typeface="Century Gothic"/>
            </a:endParaRPr>
          </a:p>
          <a:p>
            <a:pPr indent="457200" lvl="0" marL="0" rtl="0" algn="l">
              <a:spcBef>
                <a:spcPts val="0"/>
              </a:spcBef>
              <a:spcAft>
                <a:spcPts val="0"/>
              </a:spcAft>
              <a:buNone/>
            </a:pPr>
            <a:r>
              <a:rPr lang="en" sz="1100">
                <a:solidFill>
                  <a:schemeClr val="lt1"/>
                </a:solidFill>
                <a:latin typeface="Century Gothic"/>
                <a:ea typeface="Century Gothic"/>
                <a:cs typeface="Century Gothic"/>
                <a:sym typeface="Century Gothic"/>
              </a:rPr>
              <a:t>final_result = cv2.bitwise_and( frame ,  frame , mask = mask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cv2.imshow(‘video‘ , frame)</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cv2.imshow(‘masked image‘ , mask)</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cv2.imshow(‘resultant‘ , final_result)</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if cv2.waitKey(1) &amp; 0xFF == ord(‘q’):</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break </a:t>
            </a:r>
            <a:endParaRPr sz="11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100">
                <a:solidFill>
                  <a:schemeClr val="lt1"/>
                </a:solidFill>
                <a:latin typeface="Century Gothic"/>
                <a:ea typeface="Century Gothic"/>
                <a:cs typeface="Century Gothic"/>
                <a:sym typeface="Century Gothic"/>
              </a:rPr>
              <a:t>        	cap.release()</a:t>
            </a:r>
            <a:endParaRPr sz="1100">
              <a:solidFill>
                <a:schemeClr val="lt1"/>
              </a:solidFill>
              <a:latin typeface="Century Gothic"/>
              <a:ea typeface="Century Gothic"/>
              <a:cs typeface="Century Gothic"/>
              <a:sym typeface="Century Gothic"/>
            </a:endParaRPr>
          </a:p>
          <a:p>
            <a:pPr indent="457200" lvl="0" marL="0" rtl="0" algn="l">
              <a:spcBef>
                <a:spcPts val="0"/>
              </a:spcBef>
              <a:spcAft>
                <a:spcPts val="0"/>
              </a:spcAft>
              <a:buNone/>
            </a:pPr>
            <a:r>
              <a:rPr lang="en" sz="1100">
                <a:solidFill>
                  <a:schemeClr val="lt1"/>
                </a:solidFill>
                <a:latin typeface="Century Gothic"/>
                <a:ea typeface="Century Gothic"/>
                <a:cs typeface="Century Gothic"/>
                <a:sym typeface="Century Gothic"/>
              </a:rPr>
              <a:t>cv2.destroyAllWindows()</a:t>
            </a:r>
            <a:endParaRPr sz="1100">
              <a:solidFill>
                <a:schemeClr val="lt1"/>
              </a:solidFill>
              <a:latin typeface="Century Gothic"/>
              <a:ea typeface="Century Gothic"/>
              <a:cs typeface="Century Gothic"/>
              <a:sym typeface="Century Gothic"/>
            </a:endParaRPr>
          </a:p>
        </p:txBody>
      </p:sp>
      <p:sp>
        <p:nvSpPr>
          <p:cNvPr id="333" name="Google Shape;333;p42"/>
          <p:cNvSpPr txBox="1"/>
          <p:nvPr/>
        </p:nvSpPr>
        <p:spPr>
          <a:xfrm>
            <a:off x="5537825" y="2423213"/>
            <a:ext cx="3165000" cy="1108200"/>
          </a:xfrm>
          <a:prstGeom prst="rect">
            <a:avLst/>
          </a:prstGeom>
          <a:noFill/>
          <a:ln cap="flat" cmpd="sng" w="28575">
            <a:solidFill>
              <a:srgbClr val="F2F2F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entury Gothic"/>
                <a:ea typeface="Century Gothic"/>
                <a:cs typeface="Century Gothic"/>
                <a:sym typeface="Century Gothic"/>
              </a:rPr>
              <a:t>If the hsv pixel value is within this range it will give one 1(white) otherwise it will give 0(black)</a:t>
            </a:r>
            <a:endParaRPr sz="12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2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200">
                <a:solidFill>
                  <a:schemeClr val="lt1"/>
                </a:solidFill>
                <a:latin typeface="Century Gothic"/>
                <a:ea typeface="Century Gothic"/>
                <a:cs typeface="Century Gothic"/>
                <a:sym typeface="Century Gothic"/>
              </a:rPr>
              <a:t>Hence we have a binary image </a:t>
            </a:r>
            <a:endParaRPr sz="1200">
              <a:solidFill>
                <a:schemeClr val="lt1"/>
              </a:solidFill>
              <a:latin typeface="Century Gothic"/>
              <a:ea typeface="Century Gothic"/>
              <a:cs typeface="Century Gothic"/>
              <a:sym typeface="Century Gothic"/>
            </a:endParaRPr>
          </a:p>
        </p:txBody>
      </p:sp>
      <p:cxnSp>
        <p:nvCxnSpPr>
          <p:cNvPr id="334" name="Google Shape;334;p42"/>
          <p:cNvCxnSpPr>
            <a:endCxn id="333" idx="1"/>
          </p:cNvCxnSpPr>
          <p:nvPr/>
        </p:nvCxnSpPr>
        <p:spPr>
          <a:xfrm>
            <a:off x="3350525" y="2635313"/>
            <a:ext cx="2187300" cy="342000"/>
          </a:xfrm>
          <a:prstGeom prst="straightConnector1">
            <a:avLst/>
          </a:prstGeom>
          <a:noFill/>
          <a:ln cap="flat" cmpd="sng" w="28575">
            <a:solidFill>
              <a:schemeClr val="accent6"/>
            </a:solidFill>
            <a:prstDash val="solid"/>
            <a:round/>
            <a:headEnd len="med" w="med" type="none"/>
            <a:tailEnd len="med" w="med" type="triangle"/>
          </a:ln>
        </p:spPr>
      </p:cxnSp>
      <p:pic>
        <p:nvPicPr>
          <p:cNvPr id="335" name="Google Shape;335;p42"/>
          <p:cNvPicPr preferRelativeResize="0"/>
          <p:nvPr/>
        </p:nvPicPr>
        <p:blipFill rotWithShape="1">
          <a:blip r:embed="rId5">
            <a:alphaModFix/>
          </a:blip>
          <a:srcRect b="0" l="0" r="0" t="0"/>
          <a:stretch/>
        </p:blipFill>
        <p:spPr>
          <a:xfrm>
            <a:off x="4252175" y="844898"/>
            <a:ext cx="3827198" cy="13236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Bitwise Operations</a:t>
            </a:r>
            <a:endParaRPr>
              <a:latin typeface="Times New Roman"/>
              <a:ea typeface="Times New Roman"/>
              <a:cs typeface="Times New Roman"/>
              <a:sym typeface="Times New Roman"/>
            </a:endParaRPr>
          </a:p>
        </p:txBody>
      </p:sp>
      <p:sp>
        <p:nvSpPr>
          <p:cNvPr id="341" name="Google Shape;341;p43"/>
          <p:cNvSpPr txBox="1"/>
          <p:nvPr>
            <p:ph idx="1" type="body"/>
          </p:nvPr>
        </p:nvSpPr>
        <p:spPr>
          <a:xfrm>
            <a:off x="614025" y="1666727"/>
            <a:ext cx="7915800" cy="3192600"/>
          </a:xfrm>
          <a:prstGeom prst="rect">
            <a:avLst/>
          </a:prstGeom>
        </p:spPr>
        <p:txBody>
          <a:bodyPr anchorCtr="0" anchor="t" bIns="34275" lIns="68575" spcFirstLastPara="1" rIns="68575" wrap="square" tIns="34275">
            <a:normAutofit/>
          </a:bodyPr>
          <a:lstStyle/>
          <a:p>
            <a:pPr indent="0" lvl="0" marL="0" rtl="0" algn="l">
              <a:spcBef>
                <a:spcPts val="300"/>
              </a:spcBef>
              <a:spcAft>
                <a:spcPts val="0"/>
              </a:spcAft>
              <a:buNone/>
            </a:pPr>
            <a:r>
              <a:rPr lang="en"/>
              <a:t>When dealing with images, there might arise a need to extract certain parts of the image based on requirement. We make use of bitwise operators for this. They perform operations </a:t>
            </a:r>
            <a:r>
              <a:rPr lang="en"/>
              <a:t>pixel wise</a:t>
            </a:r>
            <a:r>
              <a:rPr lang="en"/>
              <a:t> and give the output as per the specification. We have three bitwise operators in OpenCV:</a:t>
            </a:r>
            <a:endParaRPr/>
          </a:p>
          <a:p>
            <a:pPr indent="-317500" lvl="0" marL="457200" rtl="0" algn="l">
              <a:spcBef>
                <a:spcPts val="500"/>
              </a:spcBef>
              <a:spcAft>
                <a:spcPts val="0"/>
              </a:spcAft>
              <a:buSzPts val="1400"/>
              <a:buChar char="●"/>
            </a:pPr>
            <a:r>
              <a:rPr lang="en"/>
              <a:t>bitwise_AND</a:t>
            </a:r>
            <a:endParaRPr/>
          </a:p>
          <a:p>
            <a:pPr indent="-317500" lvl="0" marL="457200" rtl="0" algn="l">
              <a:spcBef>
                <a:spcPts val="0"/>
              </a:spcBef>
              <a:spcAft>
                <a:spcPts val="0"/>
              </a:spcAft>
              <a:buSzPts val="1400"/>
              <a:buChar char="●"/>
            </a:pPr>
            <a:r>
              <a:rPr lang="en"/>
              <a:t>bitwise_OR</a:t>
            </a:r>
            <a:endParaRPr/>
          </a:p>
          <a:p>
            <a:pPr indent="-317500" lvl="0" marL="457200" rtl="0" algn="l">
              <a:spcBef>
                <a:spcPts val="0"/>
              </a:spcBef>
              <a:spcAft>
                <a:spcPts val="0"/>
              </a:spcAft>
              <a:buSzPts val="1400"/>
              <a:buChar char="●"/>
            </a:pPr>
            <a:r>
              <a:rPr lang="en"/>
              <a:t>bitwise_NOT</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
              <a:t>Syntax for AND &amp; OR operators:</a:t>
            </a:r>
            <a:endParaRPr/>
          </a:p>
          <a:p>
            <a:pPr indent="0" lvl="0" marL="0" rtl="0" algn="l">
              <a:spcBef>
                <a:spcPts val="500"/>
              </a:spcBef>
              <a:spcAft>
                <a:spcPts val="0"/>
              </a:spcAft>
              <a:buNone/>
            </a:pPr>
            <a:r>
              <a:rPr lang="en"/>
              <a:t>new_img = bitwise_&lt;operation&gt;(img1, img2, mask)</a:t>
            </a:r>
            <a:endParaRPr/>
          </a:p>
          <a:p>
            <a:pPr indent="0" lvl="0" marL="0" rtl="0" algn="l">
              <a:spcBef>
                <a:spcPts val="500"/>
              </a:spcBef>
              <a:spcAft>
                <a:spcPts val="0"/>
              </a:spcAft>
              <a:buNone/>
            </a:pPr>
            <a:r>
              <a:t/>
            </a:r>
            <a:endParaRPr/>
          </a:p>
          <a:p>
            <a:pPr indent="0" lvl="0" marL="0" rtl="0" algn="l">
              <a:spcBef>
                <a:spcPts val="500"/>
              </a:spcBef>
              <a:spcAft>
                <a:spcPts val="500"/>
              </a:spcAft>
              <a:buNone/>
            </a:pPr>
            <a:r>
              <a:rPr lang="en"/>
              <a:t>Syntax for NOT operator: new_img = bitwise_NOT(img)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607500" y="2213547"/>
            <a:ext cx="7921200" cy="11016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n"/>
              <a:t>TASK 3</a:t>
            </a:r>
            <a:endParaRPr/>
          </a:p>
        </p:txBody>
      </p:sp>
      <p:sp>
        <p:nvSpPr>
          <p:cNvPr id="347" name="Google Shape;347;p44"/>
          <p:cNvSpPr txBox="1"/>
          <p:nvPr>
            <p:ph idx="1" type="body"/>
          </p:nvPr>
        </p:nvSpPr>
        <p:spPr>
          <a:xfrm>
            <a:off x="368850" y="4023550"/>
            <a:ext cx="8406300" cy="796800"/>
          </a:xfrm>
          <a:prstGeom prst="rect">
            <a:avLst/>
          </a:prstGeom>
        </p:spPr>
        <p:txBody>
          <a:bodyPr anchorCtr="0" anchor="t" bIns="34275" lIns="68575" spcFirstLastPara="1" rIns="68575" wrap="square" tIns="34275">
            <a:noAutofit/>
          </a:bodyPr>
          <a:lstStyle/>
          <a:p>
            <a:pPr indent="0" lvl="0" marL="0" rtl="0" algn="ctr">
              <a:spcBef>
                <a:spcPts val="300"/>
              </a:spcBef>
              <a:spcAft>
                <a:spcPts val="500"/>
              </a:spcAft>
              <a:buNone/>
            </a:pPr>
            <a:r>
              <a:rPr lang="en" sz="1900">
                <a:solidFill>
                  <a:srgbClr val="F3F3F3"/>
                </a:solidFill>
              </a:rPr>
              <a:t>MAKE A MASK OF YOUR OWN FOR AN OBJECT OF YOUR LIKING FROM YOUR WEBCAM FEED</a:t>
            </a:r>
            <a:endParaRPr sz="1900">
              <a:solidFill>
                <a:srgbClr val="F3F3F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5"/>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53" name="Google Shape;353;p45"/>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354" name="Google Shape;354;p45"/>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Contours:</a:t>
            </a:r>
            <a:endParaRPr>
              <a:latin typeface="Times New Roman"/>
              <a:ea typeface="Times New Roman"/>
              <a:cs typeface="Times New Roman"/>
              <a:sym typeface="Times New Roman"/>
            </a:endParaRPr>
          </a:p>
        </p:txBody>
      </p:sp>
      <p:sp>
        <p:nvSpPr>
          <p:cNvPr id="355" name="Google Shape;355;p45"/>
          <p:cNvSpPr txBox="1"/>
          <p:nvPr>
            <p:ph idx="1" type="body"/>
          </p:nvPr>
        </p:nvSpPr>
        <p:spPr>
          <a:xfrm>
            <a:off x="614025" y="1666718"/>
            <a:ext cx="7915800" cy="826200"/>
          </a:xfrm>
          <a:prstGeom prst="rect">
            <a:avLst/>
          </a:prstGeom>
        </p:spPr>
        <p:txBody>
          <a:bodyPr anchorCtr="0" anchor="t" bIns="34275" lIns="68575" spcFirstLastPara="1" rIns="68575" wrap="square" tIns="34275">
            <a:normAutofit/>
          </a:bodyPr>
          <a:lstStyle/>
          <a:p>
            <a:pPr indent="0" lvl="0" marL="0" rtl="0" algn="l">
              <a:spcBef>
                <a:spcPts val="300"/>
              </a:spcBef>
              <a:spcAft>
                <a:spcPts val="500"/>
              </a:spcAft>
              <a:buNone/>
            </a:pPr>
            <a:r>
              <a:rPr lang="en"/>
              <a:t>A Contour is a curve joining all the continuous  points (along the boundary), having same  colour or intensity. Contours are a useful tool  for shape analysis and object detection and  recognition.</a:t>
            </a:r>
            <a:endParaRPr/>
          </a:p>
        </p:txBody>
      </p:sp>
      <p:sp>
        <p:nvSpPr>
          <p:cNvPr id="356" name="Google Shape;356;p45"/>
          <p:cNvSpPr/>
          <p:nvPr/>
        </p:nvSpPr>
        <p:spPr>
          <a:xfrm>
            <a:off x="1897400" y="2338825"/>
            <a:ext cx="4472700" cy="2520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6"/>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62" name="Google Shape;362;p46"/>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363" name="Google Shape;363;p46"/>
          <p:cNvPicPr preferRelativeResize="0"/>
          <p:nvPr/>
        </p:nvPicPr>
        <p:blipFill rotWithShape="1">
          <a:blip r:embed="rId5">
            <a:alphaModFix/>
          </a:blip>
          <a:srcRect b="0" l="0" r="0" t="0"/>
          <a:stretch/>
        </p:blipFill>
        <p:spPr>
          <a:xfrm>
            <a:off x="296500" y="633650"/>
            <a:ext cx="7260300" cy="32682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7"/>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69" name="Google Shape;369;p47"/>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370" name="Google Shape;370;p47"/>
          <p:cNvSpPr txBox="1"/>
          <p:nvPr/>
        </p:nvSpPr>
        <p:spPr>
          <a:xfrm>
            <a:off x="479550" y="235775"/>
            <a:ext cx="8184900" cy="47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EFEFE"/>
                </a:solidFill>
                <a:latin typeface="Century Gothic"/>
                <a:ea typeface="Century Gothic"/>
                <a:cs typeface="Century Gothic"/>
                <a:sym typeface="Century Gothic"/>
              </a:rPr>
              <a:t>Finding Contours:</a:t>
            </a:r>
            <a:endParaRPr sz="1600" u="sng">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img, contours, Hierarchy = cv2.findcontours(img, hierarchy_mthd, contour_mthd)</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There are three arguments in cv2.findContours() function,  first one is source image, second is contour retrieval mode,  third is contour approximation method. It gives back the image, contours and hierarchy. Contours is a Python list of all the contours in the image. Each individual contour is a Numpy array of (x,y) coordinates of boundary points of the object.</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For better accuracy, 	binary images should be used. In OpenCV, object to be found should be white and background should be black.</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Retrieval Methods:</a:t>
            </a:r>
            <a:endParaRPr>
              <a:solidFill>
                <a:srgbClr val="FEFEFE"/>
              </a:solidFill>
              <a:latin typeface="Century Gothic"/>
              <a:ea typeface="Century Gothic"/>
              <a:cs typeface="Century Gothic"/>
              <a:sym typeface="Century Gothic"/>
            </a:endParaRPr>
          </a:p>
          <a:p>
            <a:pPr indent="-317500" lvl="0" marL="457200" rtl="0" algn="l">
              <a:spcBef>
                <a:spcPts val="0"/>
              </a:spcBef>
              <a:spcAft>
                <a:spcPts val="0"/>
              </a:spcAft>
              <a:buClr>
                <a:srgbClr val="FEFEFE"/>
              </a:buClr>
              <a:buSzPts val="1400"/>
              <a:buFont typeface="Century Gothic"/>
              <a:buChar char="●"/>
            </a:pPr>
            <a:r>
              <a:rPr lang="en">
                <a:solidFill>
                  <a:srgbClr val="FEFEFE"/>
                </a:solidFill>
                <a:latin typeface="Century Gothic"/>
                <a:ea typeface="Century Gothic"/>
                <a:cs typeface="Century Gothic"/>
                <a:sym typeface="Century Gothic"/>
              </a:rPr>
              <a:t>RETR_LIST: Builds a hierarchy without any parent child relationships.</a:t>
            </a:r>
            <a:endParaRPr>
              <a:solidFill>
                <a:srgbClr val="FEFEFE"/>
              </a:solidFill>
              <a:latin typeface="Century Gothic"/>
              <a:ea typeface="Century Gothic"/>
              <a:cs typeface="Century Gothic"/>
              <a:sym typeface="Century Gothic"/>
            </a:endParaRPr>
          </a:p>
          <a:p>
            <a:pPr indent="-317500" lvl="0" marL="457200" rtl="0" algn="l">
              <a:spcBef>
                <a:spcPts val="0"/>
              </a:spcBef>
              <a:spcAft>
                <a:spcPts val="0"/>
              </a:spcAft>
              <a:buClr>
                <a:srgbClr val="FEFEFE"/>
              </a:buClr>
              <a:buSzPts val="1400"/>
              <a:buFont typeface="Century Gothic"/>
              <a:buChar char="●"/>
            </a:pPr>
            <a:r>
              <a:rPr lang="en">
                <a:solidFill>
                  <a:srgbClr val="FEFEFE"/>
                </a:solidFill>
                <a:latin typeface="Century Gothic"/>
                <a:ea typeface="Century Gothic"/>
                <a:cs typeface="Century Gothic"/>
                <a:sym typeface="Century Gothic"/>
              </a:rPr>
              <a:t>RETR_EXTERNAL: Returns only extreme outer contours.</a:t>
            </a:r>
            <a:endParaRPr>
              <a:solidFill>
                <a:srgbClr val="FEFEFE"/>
              </a:solidFill>
              <a:latin typeface="Century Gothic"/>
              <a:ea typeface="Century Gothic"/>
              <a:cs typeface="Century Gothic"/>
              <a:sym typeface="Century Gothic"/>
            </a:endParaRPr>
          </a:p>
          <a:p>
            <a:pPr indent="-317500" lvl="0" marL="457200" rtl="0" algn="l">
              <a:spcBef>
                <a:spcPts val="0"/>
              </a:spcBef>
              <a:spcAft>
                <a:spcPts val="0"/>
              </a:spcAft>
              <a:buClr>
                <a:srgbClr val="FEFEFE"/>
              </a:buClr>
              <a:buSzPts val="1400"/>
              <a:buFont typeface="Century Gothic"/>
              <a:buChar char="●"/>
            </a:pPr>
            <a:r>
              <a:rPr lang="en">
                <a:solidFill>
                  <a:srgbClr val="FEFEFE"/>
                </a:solidFill>
                <a:latin typeface="Century Gothic"/>
                <a:ea typeface="Century Gothic"/>
                <a:cs typeface="Century Gothic"/>
                <a:sym typeface="Century Gothic"/>
              </a:rPr>
              <a:t>RETR_CCOMP: Establishes two level hierarchy (Inner and Outer).</a:t>
            </a:r>
            <a:endParaRPr>
              <a:solidFill>
                <a:srgbClr val="FEFEFE"/>
              </a:solidFill>
              <a:latin typeface="Century Gothic"/>
              <a:ea typeface="Century Gothic"/>
              <a:cs typeface="Century Gothic"/>
              <a:sym typeface="Century Gothic"/>
            </a:endParaRPr>
          </a:p>
          <a:p>
            <a:pPr indent="-317500" lvl="0" marL="457200" rtl="0" algn="l">
              <a:spcBef>
                <a:spcPts val="0"/>
              </a:spcBef>
              <a:spcAft>
                <a:spcPts val="0"/>
              </a:spcAft>
              <a:buClr>
                <a:srgbClr val="FEFEFE"/>
              </a:buClr>
              <a:buSzPts val="1400"/>
              <a:buFont typeface="Century Gothic"/>
              <a:buChar char="●"/>
            </a:pPr>
            <a:r>
              <a:rPr lang="en">
                <a:solidFill>
                  <a:srgbClr val="FEFEFE"/>
                </a:solidFill>
                <a:latin typeface="Century Gothic"/>
                <a:ea typeface="Century Gothic"/>
                <a:cs typeface="Century Gothic"/>
                <a:sym typeface="Century Gothic"/>
              </a:rPr>
              <a:t>RETR_TREE: Returns all contours and establishes full family hierarchy.</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Approximation Methods:</a:t>
            </a:r>
            <a:endParaRPr>
              <a:solidFill>
                <a:srgbClr val="FEFEFE"/>
              </a:solidFill>
              <a:latin typeface="Century Gothic"/>
              <a:ea typeface="Century Gothic"/>
              <a:cs typeface="Century Gothic"/>
              <a:sym typeface="Century Gothic"/>
            </a:endParaRPr>
          </a:p>
          <a:p>
            <a:pPr indent="-317500" lvl="0" marL="457200" rtl="0" algn="l">
              <a:spcBef>
                <a:spcPts val="0"/>
              </a:spcBef>
              <a:spcAft>
                <a:spcPts val="0"/>
              </a:spcAft>
              <a:buClr>
                <a:srgbClr val="FEFEFE"/>
              </a:buClr>
              <a:buSzPts val="1400"/>
              <a:buFont typeface="Century Gothic"/>
              <a:buChar char="●"/>
            </a:pPr>
            <a:r>
              <a:rPr lang="en">
                <a:solidFill>
                  <a:srgbClr val="FEFEFE"/>
                </a:solidFill>
                <a:latin typeface="Century Gothic"/>
                <a:ea typeface="Century Gothic"/>
                <a:cs typeface="Century Gothic"/>
                <a:sym typeface="Century Gothic"/>
              </a:rPr>
              <a:t>CHAIN_APPROX_NONE: Returns all the points along the  contour</a:t>
            </a:r>
            <a:endParaRPr>
              <a:solidFill>
                <a:srgbClr val="FEFEFE"/>
              </a:solidFill>
              <a:latin typeface="Century Gothic"/>
              <a:ea typeface="Century Gothic"/>
              <a:cs typeface="Century Gothic"/>
              <a:sym typeface="Century Gothic"/>
            </a:endParaRPr>
          </a:p>
          <a:p>
            <a:pPr indent="-317500" lvl="0" marL="457200" rtl="0" algn="l">
              <a:spcBef>
                <a:spcPts val="0"/>
              </a:spcBef>
              <a:spcAft>
                <a:spcPts val="0"/>
              </a:spcAft>
              <a:buClr>
                <a:srgbClr val="FEFEFE"/>
              </a:buClr>
              <a:buSzPts val="1400"/>
              <a:buFont typeface="Century Gothic"/>
              <a:buChar char="●"/>
            </a:pPr>
            <a:r>
              <a:rPr lang="en">
                <a:solidFill>
                  <a:srgbClr val="FEFEFE"/>
                </a:solidFill>
                <a:latin typeface="Century Gothic"/>
                <a:ea typeface="Century Gothic"/>
                <a:cs typeface="Century Gothic"/>
                <a:sym typeface="Century Gothic"/>
              </a:rPr>
              <a:t>CHAIN_APPROX_SIMPLE: Compresses segments and leaves only their </a:t>
            </a:r>
            <a:endParaRPr>
              <a:solidFill>
                <a:srgbClr val="FEFEFE"/>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rgbClr val="FEFEFE"/>
                </a:solidFill>
                <a:latin typeface="Century Gothic"/>
                <a:ea typeface="Century Gothic"/>
                <a:cs typeface="Century Gothic"/>
                <a:sym typeface="Century Gothic"/>
              </a:rPr>
              <a:t>end points.</a:t>
            </a:r>
            <a:endParaRPr>
              <a:solidFill>
                <a:srgbClr val="FEFEFE"/>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8"/>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76" name="Google Shape;376;p48"/>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377" name="Google Shape;377;p48"/>
          <p:cNvPicPr preferRelativeResize="0"/>
          <p:nvPr/>
        </p:nvPicPr>
        <p:blipFill rotWithShape="1">
          <a:blip r:embed="rId5">
            <a:alphaModFix/>
          </a:blip>
          <a:srcRect b="10809" l="1661" r="605" t="2370"/>
          <a:stretch/>
        </p:blipFill>
        <p:spPr>
          <a:xfrm>
            <a:off x="525600" y="333050"/>
            <a:ext cx="8092800" cy="3004050"/>
          </a:xfrm>
          <a:prstGeom prst="rect">
            <a:avLst/>
          </a:prstGeom>
          <a:noFill/>
          <a:ln>
            <a:noFill/>
          </a:ln>
        </p:spPr>
      </p:pic>
      <p:sp>
        <p:nvSpPr>
          <p:cNvPr id="378" name="Google Shape;378;p48"/>
          <p:cNvSpPr txBox="1"/>
          <p:nvPr/>
        </p:nvSpPr>
        <p:spPr>
          <a:xfrm>
            <a:off x="1426125" y="3498725"/>
            <a:ext cx="21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CHAIN_APPROX_NONE</a:t>
            </a:r>
            <a:endParaRPr>
              <a:solidFill>
                <a:srgbClr val="FEFEFE"/>
              </a:solidFill>
              <a:latin typeface="Century Gothic"/>
              <a:ea typeface="Century Gothic"/>
              <a:cs typeface="Century Gothic"/>
              <a:sym typeface="Century Gothic"/>
            </a:endParaRPr>
          </a:p>
        </p:txBody>
      </p:sp>
      <p:sp>
        <p:nvSpPr>
          <p:cNvPr id="379" name="Google Shape;379;p48"/>
          <p:cNvSpPr txBox="1"/>
          <p:nvPr/>
        </p:nvSpPr>
        <p:spPr>
          <a:xfrm>
            <a:off x="5400200" y="3498725"/>
            <a:ext cx="22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CHAIN_APPROX_SIMPLE</a:t>
            </a:r>
            <a:endParaRPr>
              <a:solidFill>
                <a:srgbClr val="FEFEFE"/>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9"/>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85" name="Google Shape;385;p49"/>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386" name="Google Shape;386;p49"/>
          <p:cNvSpPr txBox="1"/>
          <p:nvPr/>
        </p:nvSpPr>
        <p:spPr>
          <a:xfrm>
            <a:off x="479550" y="235775"/>
            <a:ext cx="8184900" cy="400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u="sng">
                <a:solidFill>
                  <a:srgbClr val="FEFEFE"/>
                </a:solidFill>
                <a:latin typeface="Century Gothic"/>
                <a:ea typeface="Century Gothic"/>
                <a:cs typeface="Century Gothic"/>
                <a:sym typeface="Century Gothic"/>
              </a:rPr>
              <a:t>DRAW CONTOURS</a:t>
            </a:r>
            <a:endParaRPr sz="1600" u="sng">
              <a:solidFill>
                <a:srgbClr val="FEFEFE"/>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
                <a:solidFill>
                  <a:srgbClr val="FEFEFE"/>
                </a:solidFill>
                <a:latin typeface="Century Gothic"/>
                <a:ea typeface="Century Gothic"/>
                <a:cs typeface="Century Gothic"/>
                <a:sym typeface="Century Gothic"/>
              </a:rPr>
              <a:t>cv2.drawcontours(img, contours, n, (B,G,R), thickness)</a:t>
            </a:r>
            <a:endParaRPr>
              <a:solidFill>
                <a:srgbClr val="FEFEFE"/>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
                <a:solidFill>
                  <a:srgbClr val="FEFEFE"/>
                </a:solidFill>
                <a:latin typeface="Century Gothic"/>
                <a:ea typeface="Century Gothic"/>
                <a:cs typeface="Century Gothic"/>
                <a:sym typeface="Century Gothic"/>
              </a:rPr>
              <a:t>Its first argument is the source image, second argument are the contours which should be passed as a Python list, third argument is index of contours (useful when drawing individual contour. To draw all contours, pass -1) followed by color, thickness.</a:t>
            </a:r>
            <a:endParaRPr>
              <a:solidFill>
                <a:srgbClr val="FEFEFE"/>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
                <a:solidFill>
                  <a:srgbClr val="FEFEFE"/>
                </a:solidFill>
                <a:latin typeface="Century Gothic"/>
                <a:ea typeface="Century Gothic"/>
                <a:cs typeface="Century Gothic"/>
                <a:sym typeface="Century Gothic"/>
              </a:rPr>
              <a:t>The find and draw contours code pieces are used together for getting the desired output.</a:t>
            </a:r>
            <a:endParaRPr>
              <a:solidFill>
                <a:srgbClr val="FEFEFE"/>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
                <a:solidFill>
                  <a:srgbClr val="FEFEFE"/>
                </a:solidFill>
                <a:latin typeface="Century Gothic"/>
                <a:ea typeface="Century Gothic"/>
                <a:cs typeface="Century Gothic"/>
                <a:sym typeface="Century Gothic"/>
              </a:rPr>
              <a:t>_, </a:t>
            </a:r>
            <a:r>
              <a:rPr lang="en">
                <a:solidFill>
                  <a:schemeClr val="accent2"/>
                </a:solidFill>
                <a:latin typeface="Century Gothic"/>
                <a:ea typeface="Century Gothic"/>
                <a:cs typeface="Century Gothic"/>
                <a:sym typeface="Century Gothic"/>
              </a:rPr>
              <a:t>contours</a:t>
            </a:r>
            <a:r>
              <a:rPr lang="en">
                <a:solidFill>
                  <a:srgbClr val="FEFEFE"/>
                </a:solidFill>
                <a:latin typeface="Century Gothic"/>
                <a:ea typeface="Century Gothic"/>
                <a:cs typeface="Century Gothic"/>
                <a:sym typeface="Century Gothic"/>
              </a:rPr>
              <a:t>, _ = </a:t>
            </a:r>
            <a:r>
              <a:rPr lang="en">
                <a:solidFill>
                  <a:schemeClr val="accent5"/>
                </a:solidFill>
                <a:latin typeface="Century Gothic"/>
                <a:ea typeface="Century Gothic"/>
                <a:cs typeface="Century Gothic"/>
                <a:sym typeface="Century Gothic"/>
              </a:rPr>
              <a:t>cv2.findContours</a:t>
            </a:r>
            <a:r>
              <a:rPr lang="en">
                <a:solidFill>
                  <a:srgbClr val="FEFEFE"/>
                </a:solidFill>
                <a:latin typeface="Century Gothic"/>
                <a:ea typeface="Century Gothic"/>
                <a:cs typeface="Century Gothic"/>
                <a:sym typeface="Century Gothic"/>
              </a:rPr>
              <a:t>(img, cv2.RETR_TREE, cv2.CHAIN_APPROX_SIMPLE)  </a:t>
            </a:r>
            <a:endParaRPr>
              <a:solidFill>
                <a:srgbClr val="FEFEFE"/>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
                <a:solidFill>
                  <a:srgbClr val="FEFEFE"/>
                </a:solidFill>
                <a:latin typeface="Century Gothic"/>
                <a:ea typeface="Century Gothic"/>
                <a:cs typeface="Century Gothic"/>
                <a:sym typeface="Century Gothic"/>
              </a:rPr>
              <a:t>img = </a:t>
            </a:r>
            <a:r>
              <a:rPr lang="en">
                <a:solidFill>
                  <a:schemeClr val="accent5"/>
                </a:solidFill>
                <a:latin typeface="Century Gothic"/>
                <a:ea typeface="Century Gothic"/>
                <a:cs typeface="Century Gothic"/>
                <a:sym typeface="Century Gothic"/>
              </a:rPr>
              <a:t>cv2.drawContours</a:t>
            </a:r>
            <a:r>
              <a:rPr lang="en">
                <a:solidFill>
                  <a:srgbClr val="FEFEFE"/>
                </a:solidFill>
                <a:latin typeface="Century Gothic"/>
                <a:ea typeface="Century Gothic"/>
                <a:cs typeface="Century Gothic"/>
                <a:sym typeface="Century Gothic"/>
              </a:rPr>
              <a:t>(img, </a:t>
            </a:r>
            <a:r>
              <a:rPr lang="en">
                <a:solidFill>
                  <a:schemeClr val="accent2"/>
                </a:solidFill>
                <a:latin typeface="Century Gothic"/>
                <a:ea typeface="Century Gothic"/>
                <a:cs typeface="Century Gothic"/>
                <a:sym typeface="Century Gothic"/>
              </a:rPr>
              <a:t>contours</a:t>
            </a:r>
            <a:r>
              <a:rPr lang="en">
                <a:solidFill>
                  <a:srgbClr val="FEFEFE"/>
                </a:solidFill>
                <a:latin typeface="Century Gothic"/>
                <a:ea typeface="Century Gothic"/>
                <a:cs typeface="Century Gothic"/>
                <a:sym typeface="Century Gothic"/>
              </a:rPr>
              <a:t>, -1, (0, 255, 0), 3)</a:t>
            </a:r>
            <a:endParaRPr>
              <a:solidFill>
                <a:srgbClr val="FEFEFE"/>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
                <a:solidFill>
                  <a:srgbClr val="FEFEFE"/>
                </a:solidFill>
                <a:latin typeface="Century Gothic"/>
                <a:ea typeface="Century Gothic"/>
                <a:cs typeface="Century Gothic"/>
                <a:sym typeface="Century Gothic"/>
              </a:rPr>
              <a:t>Preferably, a thresholded image is passed for better accuracy.</a:t>
            </a:r>
            <a:endParaRPr>
              <a:solidFill>
                <a:srgbClr val="FEFEFE"/>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How does OpenCV see things?</a:t>
            </a:r>
            <a:endParaRPr>
              <a:latin typeface="Times New Roman"/>
              <a:ea typeface="Times New Roman"/>
              <a:cs typeface="Times New Roman"/>
              <a:sym typeface="Times New Roman"/>
            </a:endParaRPr>
          </a:p>
        </p:txBody>
      </p:sp>
      <p:sp>
        <p:nvSpPr>
          <p:cNvPr id="153" name="Google Shape;153;p23"/>
          <p:cNvSpPr txBox="1"/>
          <p:nvPr>
            <p:ph idx="1" type="body"/>
          </p:nvPr>
        </p:nvSpPr>
        <p:spPr>
          <a:xfrm>
            <a:off x="614109" y="1598115"/>
            <a:ext cx="7915800" cy="2727300"/>
          </a:xfrm>
          <a:prstGeom prst="rect">
            <a:avLst/>
          </a:prstGeom>
        </p:spPr>
        <p:txBody>
          <a:bodyPr anchorCtr="0" anchor="t" bIns="34275" lIns="68575" spcFirstLastPara="1" rIns="68575" wrap="square" tIns="34275">
            <a:normAutofit/>
          </a:bodyPr>
          <a:lstStyle/>
          <a:p>
            <a:pPr indent="0" lvl="0" marL="0" rtl="0" algn="l">
              <a:spcBef>
                <a:spcPts val="300"/>
              </a:spcBef>
              <a:spcAft>
                <a:spcPts val="0"/>
              </a:spcAft>
              <a:buNone/>
            </a:pPr>
            <a:r>
              <a:rPr lang="en"/>
              <a:t>Images are made of elements called pixels. </a:t>
            </a:r>
            <a:r>
              <a:rPr lang="en"/>
              <a:t>Typically, these </a:t>
            </a:r>
            <a:r>
              <a:rPr lang="en"/>
              <a:t>pixels are organized in an ordered rectangular array. </a:t>
            </a:r>
            <a:endParaRPr/>
          </a:p>
          <a:p>
            <a:pPr indent="0" lvl="0" marL="0" rtl="0" algn="l">
              <a:spcBef>
                <a:spcPts val="500"/>
              </a:spcBef>
              <a:spcAft>
                <a:spcPts val="0"/>
              </a:spcAft>
              <a:buNone/>
            </a:pPr>
            <a:r>
              <a:rPr lang="en"/>
              <a:t>The size of </a:t>
            </a:r>
            <a:r>
              <a:rPr lang="en"/>
              <a:t>an</a:t>
            </a:r>
            <a:r>
              <a:rPr lang="en"/>
              <a:t> image is determined by the dimensions of this array of pixels. Thus, the pixel array is a matrix of M columns x N rows. To refer to a specific pixel within the image matrix, we use its coordinate at x and y.</a:t>
            </a:r>
            <a:endParaRPr/>
          </a:p>
          <a:p>
            <a:pPr indent="0" lvl="0" marL="0" rtl="0" algn="l">
              <a:spcBef>
                <a:spcPts val="500"/>
              </a:spcBef>
              <a:spcAft>
                <a:spcPts val="500"/>
              </a:spcAft>
              <a:buNone/>
            </a:pPr>
            <a:r>
              <a:rPr lang="en"/>
              <a:t>Every image will have width and height and therefore a image is a rectangle in the first quadrant of the coordinate systems. With the only difference being that Y axis is flipped.</a:t>
            </a:r>
            <a:endParaRPr/>
          </a:p>
        </p:txBody>
      </p:sp>
      <p:sp>
        <p:nvSpPr>
          <p:cNvPr id="154" name="Google Shape;154;p23"/>
          <p:cNvSpPr/>
          <p:nvPr/>
        </p:nvSpPr>
        <p:spPr>
          <a:xfrm>
            <a:off x="1077685" y="3748225"/>
            <a:ext cx="4112700" cy="1002300"/>
          </a:xfrm>
          <a:prstGeom prst="rect">
            <a:avLst/>
          </a:prstGeom>
          <a:solidFill>
            <a:srgbClr val="000000"/>
          </a:solid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cxnSp>
        <p:nvCxnSpPr>
          <p:cNvPr id="155" name="Google Shape;155;p23"/>
          <p:cNvCxnSpPr/>
          <p:nvPr/>
        </p:nvCxnSpPr>
        <p:spPr>
          <a:xfrm>
            <a:off x="923288" y="3697042"/>
            <a:ext cx="0" cy="1086300"/>
          </a:xfrm>
          <a:prstGeom prst="straightConnector1">
            <a:avLst/>
          </a:prstGeom>
          <a:noFill/>
          <a:ln cap="flat" cmpd="sng" w="9525">
            <a:solidFill>
              <a:srgbClr val="FFFFFF"/>
            </a:solidFill>
            <a:prstDash val="solid"/>
            <a:round/>
            <a:headEnd len="med" w="med" type="triangle"/>
            <a:tailEnd len="med" w="med" type="triangle"/>
          </a:ln>
        </p:spPr>
      </p:cxnSp>
      <p:sp>
        <p:nvSpPr>
          <p:cNvPr id="156" name="Google Shape;156;p23"/>
          <p:cNvSpPr/>
          <p:nvPr/>
        </p:nvSpPr>
        <p:spPr>
          <a:xfrm>
            <a:off x="3449085" y="3753793"/>
            <a:ext cx="343800" cy="996600"/>
          </a:xfrm>
          <a:prstGeom prst="rect">
            <a:avLst/>
          </a:pr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cxnSp>
        <p:nvCxnSpPr>
          <p:cNvPr id="157" name="Google Shape;157;p23"/>
          <p:cNvCxnSpPr/>
          <p:nvPr/>
        </p:nvCxnSpPr>
        <p:spPr>
          <a:xfrm>
            <a:off x="1077685" y="3634485"/>
            <a:ext cx="4119600" cy="0"/>
          </a:xfrm>
          <a:prstGeom prst="straightConnector1">
            <a:avLst/>
          </a:prstGeom>
          <a:noFill/>
          <a:ln cap="flat" cmpd="sng" w="9525">
            <a:solidFill>
              <a:srgbClr val="FFFFFF"/>
            </a:solidFill>
            <a:prstDash val="solid"/>
            <a:round/>
            <a:headEnd len="med" w="med" type="triangle"/>
            <a:tailEnd len="med" w="med" type="triangle"/>
          </a:ln>
          <a:effectLst>
            <a:outerShdw blurRad="107950" algn="ctr" dir="5400000" dist="12700">
              <a:srgbClr val="000000"/>
            </a:outerShdw>
          </a:effectLst>
        </p:spPr>
      </p:cxnSp>
      <p:sp>
        <p:nvSpPr>
          <p:cNvPr id="158" name="Google Shape;158;p23"/>
          <p:cNvSpPr/>
          <p:nvPr/>
        </p:nvSpPr>
        <p:spPr>
          <a:xfrm>
            <a:off x="4154050" y="3747935"/>
            <a:ext cx="343800" cy="996600"/>
          </a:xfrm>
          <a:prstGeom prst="rect">
            <a:avLst/>
          </a:pr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59" name="Google Shape;159;p23"/>
          <p:cNvSpPr/>
          <p:nvPr/>
        </p:nvSpPr>
        <p:spPr>
          <a:xfrm>
            <a:off x="4842509" y="3753793"/>
            <a:ext cx="343800" cy="996600"/>
          </a:xfrm>
          <a:prstGeom prst="rect">
            <a:avLst/>
          </a:pr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60" name="Google Shape;160;p23"/>
          <p:cNvSpPr/>
          <p:nvPr/>
        </p:nvSpPr>
        <p:spPr>
          <a:xfrm>
            <a:off x="2077524" y="3746725"/>
            <a:ext cx="343800" cy="996600"/>
          </a:xfrm>
          <a:prstGeom prst="rect">
            <a:avLst/>
          </a:pr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61" name="Google Shape;161;p23"/>
          <p:cNvSpPr/>
          <p:nvPr/>
        </p:nvSpPr>
        <p:spPr>
          <a:xfrm>
            <a:off x="2777674" y="3747935"/>
            <a:ext cx="343800" cy="996600"/>
          </a:xfrm>
          <a:prstGeom prst="rect">
            <a:avLst/>
          </a:pr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62" name="Google Shape;162;p23"/>
          <p:cNvSpPr/>
          <p:nvPr/>
        </p:nvSpPr>
        <p:spPr>
          <a:xfrm>
            <a:off x="1738314" y="3752411"/>
            <a:ext cx="343800" cy="996600"/>
          </a:xfrm>
          <a:prstGeom prst="rect">
            <a:avLst/>
          </a:pr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63" name="Google Shape;163;p23"/>
          <p:cNvSpPr/>
          <p:nvPr/>
        </p:nvSpPr>
        <p:spPr>
          <a:xfrm>
            <a:off x="1390560" y="3756597"/>
            <a:ext cx="343800" cy="996600"/>
          </a:xfrm>
          <a:prstGeom prst="rect">
            <a:avLst/>
          </a:pr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64" name="Google Shape;164;p23"/>
          <p:cNvSpPr/>
          <p:nvPr/>
        </p:nvSpPr>
        <p:spPr>
          <a:xfrm>
            <a:off x="1077684" y="4013870"/>
            <a:ext cx="4112700" cy="257400"/>
          </a:xfrm>
          <a:prstGeom prst="rect">
            <a:avLst/>
          </a:pr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65" name="Google Shape;165;p23"/>
          <p:cNvSpPr/>
          <p:nvPr/>
        </p:nvSpPr>
        <p:spPr>
          <a:xfrm>
            <a:off x="1077685" y="4271201"/>
            <a:ext cx="4112700" cy="239400"/>
          </a:xfrm>
          <a:prstGeom prst="rect">
            <a:avLst/>
          </a:prstGeom>
          <a:no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66" name="Google Shape;166;p23"/>
          <p:cNvSpPr/>
          <p:nvPr/>
        </p:nvSpPr>
        <p:spPr>
          <a:xfrm>
            <a:off x="1027982" y="3715373"/>
            <a:ext cx="112800" cy="89700"/>
          </a:xfrm>
          <a:prstGeom prst="flowChartConnector">
            <a:avLst/>
          </a:prstGeom>
          <a:solidFill>
            <a:srgbClr val="FFFFFF"/>
          </a:solidFill>
          <a:ln cap="flat" cmpd="sng" w="158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67" name="Google Shape;167;p23"/>
          <p:cNvSpPr txBox="1"/>
          <p:nvPr/>
        </p:nvSpPr>
        <p:spPr>
          <a:xfrm>
            <a:off x="2998379" y="3409400"/>
            <a:ext cx="271200" cy="22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300" u="none" cap="none" strike="noStrike">
                <a:solidFill>
                  <a:srgbClr val="FFFFFF"/>
                </a:solidFill>
                <a:latin typeface="Gill Sans"/>
                <a:ea typeface="Gill Sans"/>
                <a:cs typeface="Gill Sans"/>
                <a:sym typeface="Gill Sans"/>
              </a:rPr>
              <a:t>M</a:t>
            </a:r>
            <a:endParaRPr b="0" i="0" sz="1300" u="none" cap="none" strike="noStrike">
              <a:solidFill>
                <a:srgbClr val="FFFFFF"/>
              </a:solidFill>
              <a:latin typeface="Gill Sans"/>
              <a:ea typeface="Gill Sans"/>
              <a:cs typeface="Gill Sans"/>
              <a:sym typeface="Gill Sans"/>
            </a:endParaRPr>
          </a:p>
        </p:txBody>
      </p:sp>
      <p:sp>
        <p:nvSpPr>
          <p:cNvPr id="168" name="Google Shape;168;p23"/>
          <p:cNvSpPr txBox="1"/>
          <p:nvPr/>
        </p:nvSpPr>
        <p:spPr>
          <a:xfrm>
            <a:off x="620180" y="4045947"/>
            <a:ext cx="274200" cy="22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u="none" cap="none" strike="noStrike">
                <a:solidFill>
                  <a:srgbClr val="FFFFFF"/>
                </a:solidFill>
                <a:latin typeface="Gill Sans"/>
                <a:ea typeface="Gill Sans"/>
                <a:cs typeface="Gill Sans"/>
                <a:sym typeface="Gill Sans"/>
              </a:rPr>
              <a:t>N</a:t>
            </a:r>
            <a:endParaRPr b="0" i="0" u="none" cap="none" strike="noStrike">
              <a:solidFill>
                <a:srgbClr val="FFFFFF"/>
              </a:solidFill>
              <a:latin typeface="Gill Sans"/>
              <a:ea typeface="Gill Sans"/>
              <a:cs typeface="Gill Sans"/>
              <a:sym typeface="Gill Sans"/>
            </a:endParaRPr>
          </a:p>
        </p:txBody>
      </p:sp>
      <p:sp>
        <p:nvSpPr>
          <p:cNvPr id="169" name="Google Shape;169;p23"/>
          <p:cNvSpPr txBox="1"/>
          <p:nvPr/>
        </p:nvSpPr>
        <p:spPr>
          <a:xfrm>
            <a:off x="548650" y="3471953"/>
            <a:ext cx="529200" cy="22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u="none" cap="none" strike="noStrike">
                <a:solidFill>
                  <a:srgbClr val="FFFFFF"/>
                </a:solidFill>
                <a:latin typeface="Gill Sans"/>
                <a:ea typeface="Gill Sans"/>
                <a:cs typeface="Gill Sans"/>
                <a:sym typeface="Gill Sans"/>
              </a:rPr>
              <a:t>(0,0)</a:t>
            </a:r>
            <a:endParaRPr b="0" i="0" u="none" cap="none" strike="noStrike">
              <a:solidFill>
                <a:srgbClr val="FFFFFF"/>
              </a:solidFill>
              <a:latin typeface="Gill Sans"/>
              <a:ea typeface="Gill Sans"/>
              <a:cs typeface="Gill Sans"/>
              <a:sym typeface="Gill Sans"/>
            </a:endParaRPr>
          </a:p>
        </p:txBody>
      </p:sp>
      <p:sp>
        <p:nvSpPr>
          <p:cNvPr id="170" name="Google Shape;170;p23"/>
          <p:cNvSpPr txBox="1"/>
          <p:nvPr/>
        </p:nvSpPr>
        <p:spPr>
          <a:xfrm>
            <a:off x="5054250" y="4650675"/>
            <a:ext cx="716400" cy="345900"/>
          </a:xfrm>
          <a:prstGeom prst="rect">
            <a:avLst/>
          </a:prstGeom>
          <a:noFill/>
          <a:ln>
            <a:noFill/>
          </a:ln>
        </p:spPr>
        <p:txBody>
          <a:bodyPr anchorCtr="0" anchor="ctr" bIns="121900" lIns="121900" spcFirstLastPara="1" rIns="121900" wrap="square" tIns="121900">
            <a:noAutofit/>
          </a:bodyPr>
          <a:lstStyle/>
          <a:p>
            <a:pPr indent="0" lvl="0" marL="0" rtl="0" algn="r">
              <a:lnSpc>
                <a:spcPct val="80000"/>
              </a:lnSpc>
              <a:spcBef>
                <a:spcPts val="0"/>
              </a:spcBef>
              <a:spcAft>
                <a:spcPts val="0"/>
              </a:spcAft>
              <a:buSzPts val="688"/>
              <a:buNone/>
            </a:pPr>
            <a:r>
              <a:rPr lang="en" sz="1212">
                <a:solidFill>
                  <a:srgbClr val="FFFFFF"/>
                </a:solidFill>
                <a:latin typeface="Lato"/>
                <a:ea typeface="Lato"/>
                <a:cs typeface="Lato"/>
                <a:sym typeface="Lato"/>
              </a:rPr>
              <a:t>(M, N)</a:t>
            </a:r>
            <a:endParaRPr sz="1212">
              <a:solidFill>
                <a:srgbClr val="FFFFFF"/>
              </a:solidFill>
              <a:latin typeface="Lato"/>
              <a:ea typeface="Lato"/>
              <a:cs typeface="Lato"/>
              <a:sym typeface="Lato"/>
            </a:endParaRPr>
          </a:p>
        </p:txBody>
      </p:sp>
      <p:pic>
        <p:nvPicPr>
          <p:cNvPr id="171" name="Google Shape;171;p23"/>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172" name="Google Shape;172;p23"/>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0"/>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392" name="Google Shape;392;p50"/>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393" name="Google Shape;393;p50"/>
          <p:cNvSpPr txBox="1"/>
          <p:nvPr/>
        </p:nvSpPr>
        <p:spPr>
          <a:xfrm>
            <a:off x="380450" y="294750"/>
            <a:ext cx="8495100" cy="47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lt1"/>
                </a:solidFill>
                <a:latin typeface="Century Gothic"/>
                <a:ea typeface="Century Gothic"/>
                <a:cs typeface="Century Gothic"/>
                <a:sym typeface="Century Gothic"/>
              </a:rPr>
              <a:t>Contour Features:</a:t>
            </a:r>
            <a:endParaRPr sz="1600">
              <a:solidFill>
                <a:schemeClr val="lt1"/>
              </a:solidFill>
              <a:latin typeface="Century Gothic"/>
              <a:ea typeface="Century Gothic"/>
              <a:cs typeface="Century Gothic"/>
              <a:sym typeface="Century Gothic"/>
            </a:endParaRPr>
          </a:p>
          <a:p>
            <a:pPr indent="-317500" lvl="0" marL="457200" rtl="0" algn="l">
              <a:spcBef>
                <a:spcPts val="0"/>
              </a:spcBef>
              <a:spcAft>
                <a:spcPts val="0"/>
              </a:spcAft>
              <a:buClr>
                <a:schemeClr val="lt1"/>
              </a:buClr>
              <a:buSzPts val="1400"/>
              <a:buFont typeface="Century Gothic"/>
              <a:buChar char="●"/>
            </a:pPr>
            <a:r>
              <a:rPr lang="en">
                <a:solidFill>
                  <a:schemeClr val="lt1"/>
                </a:solidFill>
                <a:latin typeface="Century Gothic"/>
                <a:ea typeface="Century Gothic"/>
                <a:cs typeface="Century Gothic"/>
                <a:sym typeface="Century Gothic"/>
              </a:rPr>
              <a:t>Area:</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cnt = contours[0]</a:t>
            </a:r>
            <a:endParaRPr>
              <a:solidFill>
                <a:schemeClr val="lt1"/>
              </a:solidFill>
              <a:latin typeface="Century Gothic"/>
              <a:ea typeface="Century Gothic"/>
              <a:cs typeface="Century Gothic"/>
              <a:sym typeface="Century Gothic"/>
            </a:endParaRPr>
          </a:p>
          <a:p>
            <a:pPr indent="457200" lvl="0" marL="0" rtl="0" algn="l">
              <a:spcBef>
                <a:spcPts val="0"/>
              </a:spcBef>
              <a:spcAft>
                <a:spcPts val="0"/>
              </a:spcAft>
              <a:buNone/>
            </a:pPr>
            <a:r>
              <a:rPr lang="en">
                <a:solidFill>
                  <a:schemeClr val="lt1"/>
                </a:solidFill>
                <a:latin typeface="Century Gothic"/>
                <a:ea typeface="Century Gothic"/>
                <a:cs typeface="Century Gothic"/>
                <a:sym typeface="Century Gothic"/>
              </a:rPr>
              <a:t>area = cv2.contourArea(cnt)</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Returns Area of the 1st contour cnt if you want 2nd contour replace 0 by 1 and so on.</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317500" lvl="0" marL="457200" rtl="0" algn="l">
              <a:spcBef>
                <a:spcPts val="0"/>
              </a:spcBef>
              <a:spcAft>
                <a:spcPts val="0"/>
              </a:spcAft>
              <a:buClr>
                <a:schemeClr val="lt1"/>
              </a:buClr>
              <a:buSzPts val="1400"/>
              <a:buFont typeface="Century Gothic"/>
              <a:buChar char="●"/>
            </a:pPr>
            <a:r>
              <a:rPr lang="en">
                <a:solidFill>
                  <a:schemeClr val="lt1"/>
                </a:solidFill>
                <a:latin typeface="Century Gothic"/>
                <a:ea typeface="Century Gothic"/>
                <a:cs typeface="Century Gothic"/>
                <a:sym typeface="Century Gothic"/>
              </a:rPr>
              <a:t>Perimeter:</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perimeter = cv2.arcLength(cnt , True)</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Returns perimeter. Second argument specify whether  shape is a closed contour (if passed True), or just a curve.</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317500" lvl="0" marL="457200" rtl="0" algn="l">
              <a:spcBef>
                <a:spcPts val="0"/>
              </a:spcBef>
              <a:spcAft>
                <a:spcPts val="0"/>
              </a:spcAft>
              <a:buClr>
                <a:schemeClr val="lt1"/>
              </a:buClr>
              <a:buSzPts val="1400"/>
              <a:buFont typeface="Century Gothic"/>
              <a:buChar char="●"/>
            </a:pPr>
            <a:r>
              <a:rPr lang="en">
                <a:solidFill>
                  <a:schemeClr val="lt1"/>
                </a:solidFill>
                <a:latin typeface="Century Gothic"/>
                <a:ea typeface="Century Gothic"/>
                <a:cs typeface="Century Gothic"/>
                <a:sym typeface="Century Gothic"/>
              </a:rPr>
              <a:t>Minimum enclosing circle :</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We find the circumcircle (of min. area) of an object using the function  cv2.minEnclosingCircle().</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(x , y) , radius = cv2.minEnclosingCircle(cnt)</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center = (int(x) , int(y))</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radius = int(radius)</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img = cv2.circle(img, center, radius, (0,255,0), 2)</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There are many other contour functions like for finding minimum bounding</a:t>
            </a:r>
            <a:endParaRPr>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
                <a:solidFill>
                  <a:schemeClr val="lt1"/>
                </a:solidFill>
                <a:latin typeface="Century Gothic"/>
                <a:ea typeface="Century Gothic"/>
                <a:cs typeface="Century Gothic"/>
                <a:sym typeface="Century Gothic"/>
              </a:rPr>
              <a:t>rectangle, for finding the centroid etc.</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type="title"/>
          </p:nvPr>
        </p:nvSpPr>
        <p:spPr>
          <a:xfrm>
            <a:off x="607500" y="2213547"/>
            <a:ext cx="7921200" cy="11016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r>
              <a:rPr lang="en"/>
              <a:t>Task 4</a:t>
            </a:r>
            <a:endParaRPr/>
          </a:p>
        </p:txBody>
      </p:sp>
      <p:sp>
        <p:nvSpPr>
          <p:cNvPr id="399" name="Google Shape;399;p51"/>
          <p:cNvSpPr txBox="1"/>
          <p:nvPr>
            <p:ph idx="1" type="body"/>
          </p:nvPr>
        </p:nvSpPr>
        <p:spPr>
          <a:xfrm>
            <a:off x="607500" y="3960901"/>
            <a:ext cx="7921200" cy="325500"/>
          </a:xfrm>
          <a:prstGeom prst="rect">
            <a:avLst/>
          </a:prstGeom>
        </p:spPr>
        <p:txBody>
          <a:bodyPr anchorCtr="0" anchor="t" bIns="34275" lIns="68575" spcFirstLastPara="1" rIns="68575" wrap="square" tIns="34275">
            <a:noAutofit/>
          </a:bodyPr>
          <a:lstStyle/>
          <a:p>
            <a:pPr indent="0" lvl="0" marL="0" rtl="0" algn="ctr">
              <a:spcBef>
                <a:spcPts val="300"/>
              </a:spcBef>
              <a:spcAft>
                <a:spcPts val="500"/>
              </a:spcAft>
              <a:buNone/>
            </a:pPr>
            <a:r>
              <a:rPr lang="en" sz="1900"/>
              <a:t>TAKE AN IMAGE OF SHAPES ON A PAPER, DRAW THE SHAPES ON A BLANK CANVAS USING OPENCV</a:t>
            </a: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2"/>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05" name="Google Shape;405;p52"/>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06" name="Google Shape;406;p52"/>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Blurring an Image:</a:t>
            </a:r>
            <a:endParaRPr>
              <a:latin typeface="Times New Roman"/>
              <a:ea typeface="Times New Roman"/>
              <a:cs typeface="Times New Roman"/>
              <a:sym typeface="Times New Roman"/>
            </a:endParaRPr>
          </a:p>
        </p:txBody>
      </p:sp>
      <p:sp>
        <p:nvSpPr>
          <p:cNvPr id="407" name="Google Shape;407;p52"/>
          <p:cNvSpPr txBox="1"/>
          <p:nvPr>
            <p:ph idx="1" type="body"/>
          </p:nvPr>
        </p:nvSpPr>
        <p:spPr>
          <a:xfrm>
            <a:off x="607500" y="1666725"/>
            <a:ext cx="8063100" cy="2991900"/>
          </a:xfrm>
          <a:prstGeom prst="rect">
            <a:avLst/>
          </a:prstGeom>
        </p:spPr>
        <p:txBody>
          <a:bodyPr anchorCtr="0" anchor="t" bIns="34275" lIns="68575" spcFirstLastPara="1" rIns="68575" wrap="square" tIns="34275">
            <a:normAutofit/>
          </a:bodyPr>
          <a:lstStyle/>
          <a:p>
            <a:pPr indent="0" lvl="0" marL="0" rtl="0" algn="l">
              <a:spcBef>
                <a:spcPts val="300"/>
              </a:spcBef>
              <a:spcAft>
                <a:spcPts val="0"/>
              </a:spcAft>
              <a:buNone/>
            </a:pPr>
            <a:r>
              <a:rPr lang="en" sz="1500"/>
              <a:t>Why do we blur an image?</a:t>
            </a:r>
            <a:endParaRPr sz="1500"/>
          </a:p>
          <a:p>
            <a:pPr indent="0" lvl="0" marL="0" rtl="0" algn="l">
              <a:spcBef>
                <a:spcPts val="500"/>
              </a:spcBef>
              <a:spcAft>
                <a:spcPts val="0"/>
              </a:spcAft>
              <a:buNone/>
            </a:pPr>
            <a:r>
              <a:rPr lang="en"/>
              <a:t>It is useful for removing noise. It actually removes high frequency content (eg: noise, edges) from the image. So edges are blurred a little bit in this operation (there are also blurring techniques which don't blur the edges).</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 sz="1500"/>
              <a:t>So, what is a kernel?</a:t>
            </a:r>
            <a:endParaRPr sz="1500"/>
          </a:p>
          <a:p>
            <a:pPr indent="0" lvl="0" marL="0" rtl="0" algn="l">
              <a:spcBef>
                <a:spcPts val="500"/>
              </a:spcBef>
              <a:spcAft>
                <a:spcPts val="0"/>
              </a:spcAft>
              <a:buNone/>
            </a:pPr>
            <a:r>
              <a:rPr lang="en"/>
              <a:t>In image processing, a kernel is just a small matrix. It is also known as </a:t>
            </a:r>
            <a:r>
              <a:rPr lang="en"/>
              <a:t>a convolution matrix.</a:t>
            </a:r>
            <a:endParaRPr/>
          </a:p>
          <a:p>
            <a:pPr indent="0" lvl="0" marL="0" rtl="0" algn="l">
              <a:spcBef>
                <a:spcPts val="500"/>
              </a:spcBef>
              <a:spcAft>
                <a:spcPts val="0"/>
              </a:spcAft>
              <a:buNone/>
            </a:pPr>
            <a:r>
              <a:rPr lang="en"/>
              <a:t>It is used for blurring, sharpening, embossing, edge  detection, and more. This is accomplished by doing a convolution between a kernel and an image.</a:t>
            </a:r>
            <a:endParaRPr/>
          </a:p>
          <a:p>
            <a:pPr indent="0" lvl="0" marL="0" rtl="0" algn="l">
              <a:spcBef>
                <a:spcPts val="500"/>
              </a:spcBef>
              <a:spcAft>
                <a:spcPts val="0"/>
              </a:spcAft>
              <a:buNone/>
            </a:pPr>
            <a:r>
              <a:rPr lang="en"/>
              <a:t>Convolution is simply an element-wise multiplication of two matrices followed by </a:t>
            </a:r>
            <a:endParaRPr/>
          </a:p>
          <a:p>
            <a:pPr indent="0" lvl="0" marL="0" rtl="0" algn="l">
              <a:spcBef>
                <a:spcPts val="500"/>
              </a:spcBef>
              <a:spcAft>
                <a:spcPts val="500"/>
              </a:spcAft>
              <a:buNone/>
            </a:pPr>
            <a:r>
              <a:rPr lang="en"/>
              <a:t>a sum.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3"/>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13" name="Google Shape;413;p53"/>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414" name="Google Shape;414;p53"/>
          <p:cNvPicPr preferRelativeResize="0"/>
          <p:nvPr/>
        </p:nvPicPr>
        <p:blipFill rotWithShape="1">
          <a:blip r:embed="rId5">
            <a:alphaModFix/>
          </a:blip>
          <a:srcRect b="0" l="0" r="0" t="0"/>
          <a:stretch/>
        </p:blipFill>
        <p:spPr>
          <a:xfrm>
            <a:off x="691863" y="852928"/>
            <a:ext cx="7760274" cy="2175175"/>
          </a:xfrm>
          <a:prstGeom prst="rect">
            <a:avLst/>
          </a:prstGeom>
          <a:noFill/>
          <a:ln>
            <a:noFill/>
          </a:ln>
        </p:spPr>
      </p:pic>
      <p:sp>
        <p:nvSpPr>
          <p:cNvPr id="415" name="Google Shape;415;p53"/>
          <p:cNvSpPr txBox="1"/>
          <p:nvPr/>
        </p:nvSpPr>
        <p:spPr>
          <a:xfrm>
            <a:off x="1833900" y="3161200"/>
            <a:ext cx="547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EFEFE"/>
                </a:solidFill>
                <a:latin typeface="Century Gothic"/>
                <a:ea typeface="Century Gothic"/>
                <a:cs typeface="Century Gothic"/>
                <a:sym typeface="Century Gothic"/>
              </a:rPr>
              <a:t>A </a:t>
            </a:r>
            <a:r>
              <a:rPr lang="en">
                <a:solidFill>
                  <a:srgbClr val="FEFEFE"/>
                </a:solidFill>
                <a:latin typeface="Century Gothic"/>
                <a:ea typeface="Century Gothic"/>
                <a:cs typeface="Century Gothic"/>
                <a:sym typeface="Century Gothic"/>
              </a:rPr>
              <a:t>slight</a:t>
            </a:r>
            <a:r>
              <a:rPr lang="en">
                <a:solidFill>
                  <a:srgbClr val="FEFEFE"/>
                </a:solidFill>
                <a:latin typeface="Century Gothic"/>
                <a:ea typeface="Century Gothic"/>
                <a:cs typeface="Century Gothic"/>
                <a:sym typeface="Century Gothic"/>
              </a:rPr>
              <a:t> amount of blur removes excess noise as see above.</a:t>
            </a:r>
            <a:endParaRPr>
              <a:solidFill>
                <a:srgbClr val="FEFEFE"/>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4"/>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21" name="Google Shape;421;p54"/>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22" name="Google Shape;422;p54"/>
          <p:cNvSpPr txBox="1"/>
          <p:nvPr/>
        </p:nvSpPr>
        <p:spPr>
          <a:xfrm>
            <a:off x="431550" y="412375"/>
            <a:ext cx="8280900" cy="319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chemeClr val="lt1"/>
                </a:solidFill>
                <a:latin typeface="Century Gothic"/>
                <a:ea typeface="Century Gothic"/>
                <a:cs typeface="Century Gothic"/>
                <a:sym typeface="Century Gothic"/>
              </a:rPr>
              <a:t>Image Blurring:</a:t>
            </a:r>
            <a:endParaRPr sz="1800">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Image blurring is achieved by convolving the image with a low-pass filter kernel. It is </a:t>
            </a:r>
            <a:r>
              <a:rPr lang="en">
                <a:solidFill>
                  <a:schemeClr val="lt1"/>
                </a:solidFill>
                <a:latin typeface="Century Gothic"/>
                <a:ea typeface="Century Gothic"/>
                <a:cs typeface="Century Gothic"/>
                <a:sym typeface="Century Gothic"/>
              </a:rPr>
              <a:t>extremely</a:t>
            </a:r>
            <a:r>
              <a:rPr lang="en">
                <a:solidFill>
                  <a:schemeClr val="lt1"/>
                </a:solidFill>
                <a:latin typeface="Century Gothic"/>
                <a:ea typeface="Century Gothic"/>
                <a:cs typeface="Century Gothic"/>
                <a:sym typeface="Century Gothic"/>
              </a:rPr>
              <a:t> useful for removing noise. There are different types of blurring in OpenCV. We will be discussing only about the Gaussian Blur.</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rPr lang="en">
                <a:solidFill>
                  <a:schemeClr val="lt1"/>
                </a:solidFill>
                <a:latin typeface="Century Gothic"/>
                <a:ea typeface="Century Gothic"/>
                <a:cs typeface="Century Gothic"/>
                <a:sym typeface="Century Gothic"/>
              </a:rPr>
              <a:t>Gaussian Blur :</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rPr lang="en">
                <a:solidFill>
                  <a:schemeClr val="lt1"/>
                </a:solidFill>
                <a:latin typeface="Century Gothic"/>
                <a:ea typeface="Century Gothic"/>
                <a:cs typeface="Century Gothic"/>
                <a:sym typeface="Century Gothic"/>
              </a:rPr>
              <a:t>We use </a:t>
            </a:r>
            <a:r>
              <a:rPr lang="en">
                <a:solidFill>
                  <a:schemeClr val="accent4"/>
                </a:solidFill>
                <a:latin typeface="Century Gothic"/>
                <a:ea typeface="Century Gothic"/>
                <a:cs typeface="Century Gothic"/>
                <a:sym typeface="Century Gothic"/>
              </a:rPr>
              <a:t>cv2.GaussianBlur()</a:t>
            </a:r>
            <a:r>
              <a:rPr lang="en">
                <a:solidFill>
                  <a:schemeClr val="lt1"/>
                </a:solidFill>
                <a:latin typeface="Century Gothic"/>
                <a:ea typeface="Century Gothic"/>
                <a:cs typeface="Century Gothic"/>
                <a:sym typeface="Century Gothic"/>
              </a:rPr>
              <a:t> function for this. A gaussian kernel is used for this. Gaussian filtering is highly effective in removing Gaussian noise from the image. This acts as a weighted mean for an individual pixel </a:t>
            </a:r>
            <a:r>
              <a:rPr lang="en">
                <a:solidFill>
                  <a:schemeClr val="lt1"/>
                </a:solidFill>
                <a:latin typeface="Century Gothic"/>
                <a:ea typeface="Century Gothic"/>
                <a:cs typeface="Century Gothic"/>
                <a:sym typeface="Century Gothic"/>
              </a:rPr>
              <a:t>intensity</a:t>
            </a:r>
            <a:r>
              <a:rPr lang="en">
                <a:solidFill>
                  <a:schemeClr val="lt1"/>
                </a:solidFill>
                <a:latin typeface="Century Gothic"/>
                <a:ea typeface="Century Gothic"/>
                <a:cs typeface="Century Gothic"/>
                <a:sym typeface="Century Gothic"/>
              </a:rPr>
              <a:t> with the neighbouring pixel intensities. The higher the kernel size, the higher the blur.</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Syntax:</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blur = cv2.GaussianBlur(img, (5,5), 0)</a:t>
            </a:r>
            <a:endParaRPr>
              <a:solidFill>
                <a:schemeClr val="lt1"/>
              </a:solidFill>
              <a:latin typeface="Century Gothic"/>
              <a:ea typeface="Century Gothic"/>
              <a:cs typeface="Century Gothic"/>
              <a:sym typeface="Century Gothic"/>
            </a:endParaRPr>
          </a:p>
        </p:txBody>
      </p:sp>
      <p:sp>
        <p:nvSpPr>
          <p:cNvPr id="423" name="Google Shape;423;p54"/>
          <p:cNvSpPr/>
          <p:nvPr/>
        </p:nvSpPr>
        <p:spPr>
          <a:xfrm>
            <a:off x="3952775" y="3033700"/>
            <a:ext cx="3184200" cy="1592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5"/>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29" name="Google Shape;429;p55"/>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30" name="Google Shape;430;p55"/>
          <p:cNvSpPr txBox="1"/>
          <p:nvPr>
            <p:ph idx="1" type="body"/>
          </p:nvPr>
        </p:nvSpPr>
        <p:spPr>
          <a:xfrm>
            <a:off x="573300" y="1666725"/>
            <a:ext cx="7997400" cy="2727300"/>
          </a:xfrm>
          <a:prstGeom prst="rect">
            <a:avLst/>
          </a:prstGeom>
        </p:spPr>
        <p:txBody>
          <a:bodyPr anchorCtr="0" anchor="t" bIns="34275" lIns="68575" spcFirstLastPara="1" rIns="68575" wrap="square" tIns="34275">
            <a:normAutofit/>
          </a:bodyPr>
          <a:lstStyle/>
          <a:p>
            <a:pPr indent="0" lvl="0" marL="0" rtl="0" algn="l">
              <a:spcBef>
                <a:spcPts val="300"/>
              </a:spcBef>
              <a:spcAft>
                <a:spcPts val="0"/>
              </a:spcAft>
              <a:buNone/>
            </a:pPr>
            <a:r>
              <a:rPr lang="en"/>
              <a:t>OpenCV provides two transformation functions. </a:t>
            </a:r>
            <a:r>
              <a:rPr lang="en">
                <a:solidFill>
                  <a:schemeClr val="accent4"/>
                </a:solidFill>
              </a:rPr>
              <a:t>cv.warpAffine()</a:t>
            </a:r>
            <a:r>
              <a:rPr lang="en"/>
              <a:t> and </a:t>
            </a:r>
            <a:r>
              <a:rPr lang="en">
                <a:solidFill>
                  <a:schemeClr val="accent4"/>
                </a:solidFill>
              </a:rPr>
              <a:t>cv.warpPerspective()</a:t>
            </a:r>
            <a:r>
              <a:rPr lang="en"/>
              <a:t>, with which you can have a wide range of transformations.</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
              <a:t>cv.warpAffine() takes a 2x3 transformation matrix, while cv.warpPerspective() takes a 3x3 transformation matrix as input.</a:t>
            </a:r>
            <a:endParaRPr/>
          </a:p>
          <a:p>
            <a:pPr indent="0" lvl="0" marL="0" rtl="0" algn="l">
              <a:spcBef>
                <a:spcPts val="500"/>
              </a:spcBef>
              <a:spcAft>
                <a:spcPts val="500"/>
              </a:spcAft>
              <a:buNone/>
            </a:pPr>
            <a:r>
              <a:t/>
            </a:r>
            <a:endParaRPr/>
          </a:p>
        </p:txBody>
      </p:sp>
      <p:sp>
        <p:nvSpPr>
          <p:cNvPr id="431" name="Google Shape;431;p55"/>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Geometric Transformations:</a:t>
            </a:r>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6"/>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sp>
        <p:nvSpPr>
          <p:cNvPr id="437" name="Google Shape;437;p56"/>
          <p:cNvSpPr txBox="1"/>
          <p:nvPr/>
        </p:nvSpPr>
        <p:spPr>
          <a:xfrm>
            <a:off x="510600" y="465850"/>
            <a:ext cx="8122800" cy="121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chemeClr val="lt1"/>
                </a:solidFill>
                <a:latin typeface="Century Gothic"/>
                <a:ea typeface="Century Gothic"/>
                <a:cs typeface="Century Gothic"/>
                <a:sym typeface="Century Gothic"/>
              </a:rPr>
              <a:t>Translation:</a:t>
            </a:r>
            <a:endParaRPr sz="1800" u="sng">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Translation is the shifting of object's location.</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If the shift in (x,y) </a:t>
            </a:r>
            <a:r>
              <a:rPr lang="en">
                <a:solidFill>
                  <a:schemeClr val="lt1"/>
                </a:solidFill>
                <a:latin typeface="Century Gothic"/>
                <a:ea typeface="Century Gothic"/>
                <a:cs typeface="Century Gothic"/>
                <a:sym typeface="Century Gothic"/>
              </a:rPr>
              <a:t>direction is known</a:t>
            </a:r>
            <a:r>
              <a:rPr lang="en">
                <a:solidFill>
                  <a:schemeClr val="lt1"/>
                </a:solidFill>
                <a:latin typeface="Century Gothic"/>
                <a:ea typeface="Century Gothic"/>
                <a:cs typeface="Century Gothic"/>
                <a:sym typeface="Century Gothic"/>
              </a:rPr>
              <a:t>, let it be (t</a:t>
            </a:r>
            <a:r>
              <a:rPr baseline="-25000" lang="en">
                <a:solidFill>
                  <a:schemeClr val="lt1"/>
                </a:solidFill>
                <a:latin typeface="Century Gothic"/>
                <a:ea typeface="Century Gothic"/>
                <a:cs typeface="Century Gothic"/>
                <a:sym typeface="Century Gothic"/>
              </a:rPr>
              <a:t>x</a:t>
            </a:r>
            <a:r>
              <a:rPr lang="en">
                <a:solidFill>
                  <a:schemeClr val="lt1"/>
                </a:solidFill>
                <a:latin typeface="Century Gothic"/>
                <a:ea typeface="Century Gothic"/>
                <a:cs typeface="Century Gothic"/>
                <a:sym typeface="Century Gothic"/>
              </a:rPr>
              <a:t>, t</a:t>
            </a:r>
            <a:r>
              <a:rPr baseline="-25000" lang="en">
                <a:solidFill>
                  <a:schemeClr val="lt1"/>
                </a:solidFill>
                <a:latin typeface="Century Gothic"/>
                <a:ea typeface="Century Gothic"/>
                <a:cs typeface="Century Gothic"/>
                <a:sym typeface="Century Gothic"/>
              </a:rPr>
              <a:t>y</a:t>
            </a:r>
            <a:r>
              <a:rPr lang="en">
                <a:solidFill>
                  <a:schemeClr val="lt1"/>
                </a:solidFill>
                <a:latin typeface="Century Gothic"/>
                <a:ea typeface="Century Gothic"/>
                <a:cs typeface="Century Gothic"/>
                <a:sym typeface="Century Gothic"/>
              </a:rPr>
              <a:t>), the transformation matrix M can be created as follows:</a:t>
            </a:r>
            <a:endParaRPr>
              <a:solidFill>
                <a:schemeClr val="lt1"/>
              </a:solidFill>
              <a:latin typeface="Century Gothic"/>
              <a:ea typeface="Century Gothic"/>
              <a:cs typeface="Century Gothic"/>
              <a:sym typeface="Century Gothic"/>
            </a:endParaRPr>
          </a:p>
        </p:txBody>
      </p:sp>
      <p:pic>
        <p:nvPicPr>
          <p:cNvPr id="438" name="Google Shape;438;p56"/>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39" name="Google Shape;439;p56"/>
          <p:cNvSpPr/>
          <p:nvPr/>
        </p:nvSpPr>
        <p:spPr>
          <a:xfrm>
            <a:off x="5926919" y="1574040"/>
            <a:ext cx="2157900" cy="1188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6"/>
          <p:cNvSpPr txBox="1"/>
          <p:nvPr/>
        </p:nvSpPr>
        <p:spPr>
          <a:xfrm>
            <a:off x="860675" y="1752700"/>
            <a:ext cx="3559200" cy="831300"/>
          </a:xfrm>
          <a:prstGeom prst="rect">
            <a:avLst/>
          </a:prstGeom>
          <a:noFill/>
          <a:ln cap="flat" cmpd="sng" w="28575">
            <a:solidFill>
              <a:srgbClr val="F2F2F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You can take make it into a Numpy array of type np.float32 and pass it into cv.warpAffine() function.</a:t>
            </a:r>
            <a:endParaRPr>
              <a:solidFill>
                <a:schemeClr val="lt1"/>
              </a:solidFill>
              <a:latin typeface="Century Gothic"/>
              <a:ea typeface="Century Gothic"/>
              <a:cs typeface="Century Gothic"/>
              <a:sym typeface="Century Gothic"/>
            </a:endParaRPr>
          </a:p>
        </p:txBody>
      </p:sp>
      <p:sp>
        <p:nvSpPr>
          <p:cNvPr id="441" name="Google Shape;441;p56"/>
          <p:cNvSpPr txBox="1"/>
          <p:nvPr/>
        </p:nvSpPr>
        <p:spPr>
          <a:xfrm>
            <a:off x="860675" y="2716425"/>
            <a:ext cx="355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M = np.float32([[1, 0, </a:t>
            </a:r>
            <a:r>
              <a:rPr lang="en">
                <a:solidFill>
                  <a:schemeClr val="lt1"/>
                </a:solidFill>
                <a:latin typeface="Century Gothic"/>
                <a:ea typeface="Century Gothic"/>
                <a:cs typeface="Century Gothic"/>
                <a:sym typeface="Century Gothic"/>
              </a:rPr>
              <a:t>t</a:t>
            </a:r>
            <a:r>
              <a:rPr baseline="-25000" lang="en">
                <a:solidFill>
                  <a:schemeClr val="lt1"/>
                </a:solidFill>
                <a:latin typeface="Century Gothic"/>
                <a:ea typeface="Century Gothic"/>
                <a:cs typeface="Century Gothic"/>
                <a:sym typeface="Century Gothic"/>
              </a:rPr>
              <a:t>x</a:t>
            </a:r>
            <a:r>
              <a:rPr lang="en">
                <a:solidFill>
                  <a:schemeClr val="lt1"/>
                </a:solidFill>
                <a:latin typeface="Century Gothic"/>
                <a:ea typeface="Century Gothic"/>
                <a:cs typeface="Century Gothic"/>
                <a:sym typeface="Century Gothic"/>
              </a:rPr>
              <a:t>], [0, 1, </a:t>
            </a:r>
            <a:r>
              <a:rPr lang="en">
                <a:solidFill>
                  <a:schemeClr val="lt1"/>
                </a:solidFill>
                <a:latin typeface="Century Gothic"/>
                <a:ea typeface="Century Gothic"/>
                <a:cs typeface="Century Gothic"/>
                <a:sym typeface="Century Gothic"/>
              </a:rPr>
              <a:t>t</a:t>
            </a:r>
            <a:r>
              <a:rPr baseline="-25000" lang="en">
                <a:solidFill>
                  <a:schemeClr val="lt1"/>
                </a:solidFill>
                <a:latin typeface="Century Gothic"/>
                <a:ea typeface="Century Gothic"/>
                <a:cs typeface="Century Gothic"/>
                <a:sym typeface="Century Gothic"/>
              </a:rPr>
              <a:t>y</a:t>
            </a:r>
            <a:r>
              <a:rPr lang="en">
                <a:solidFill>
                  <a:schemeClr val="lt1"/>
                </a:solidFill>
                <a:latin typeface="Century Gothic"/>
                <a:ea typeface="Century Gothic"/>
                <a:cs typeface="Century Gothic"/>
                <a:sym typeface="Century Gothic"/>
              </a:rPr>
              <a:t>]])</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img = cv.warpAffine(img,M,(cols,rows))</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7"/>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47" name="Google Shape;447;p57"/>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48" name="Google Shape;448;p57"/>
          <p:cNvSpPr txBox="1"/>
          <p:nvPr/>
        </p:nvSpPr>
        <p:spPr>
          <a:xfrm>
            <a:off x="607350" y="437325"/>
            <a:ext cx="7929300" cy="418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chemeClr val="accent5"/>
                </a:solidFill>
                <a:latin typeface="Century Gothic"/>
                <a:ea typeface="Century Gothic"/>
                <a:cs typeface="Century Gothic"/>
                <a:sym typeface="Century Gothic"/>
              </a:rPr>
              <a:t>Affine Transformation:</a:t>
            </a:r>
            <a:endParaRPr sz="1800" u="sng">
              <a:solidFill>
                <a:schemeClr val="accent5"/>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In affine transformation, all parallel lines in the original image will still be parallel in the output image. To find the transformation matrix, we need three points from input image and their corresponding locations in output image. Then cv.getAffineTransform() will create a 2x3 matrix which is to be passed to cv.warpAffine().</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Syntax:</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matrix = </a:t>
            </a:r>
            <a:r>
              <a:rPr lang="en">
                <a:solidFill>
                  <a:schemeClr val="lt1"/>
                </a:solidFill>
                <a:latin typeface="Century Gothic"/>
                <a:ea typeface="Century Gothic"/>
                <a:cs typeface="Century Gothic"/>
                <a:sym typeface="Century Gothic"/>
              </a:rPr>
              <a:t>cv.getAffineTransform(input, output)</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Example:</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img = cv.imread('drawing.png')</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rows,</a:t>
            </a:r>
            <a:r>
              <a:rPr lang="en">
                <a:solidFill>
                  <a:schemeClr val="lt1"/>
                </a:solidFill>
                <a:latin typeface="Century Gothic"/>
                <a:ea typeface="Century Gothic"/>
                <a:cs typeface="Century Gothic"/>
                <a:sym typeface="Century Gothic"/>
              </a:rPr>
              <a:t> cols, ch = img.shape</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pts1 = np.float32([[50, 50], [200, 50], [50, 200]])</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pts2 = np.float32([[10, 100], [200, 50], [100, 250]])</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M = cv.getAffineTransform(pts1, pts2)</a:t>
            </a:r>
            <a:endParaRPr>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dst = cv.warpAffine(img, M, (cols, rows))</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8"/>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54" name="Google Shape;454;p58"/>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55" name="Google Shape;455;p58"/>
          <p:cNvSpPr/>
          <p:nvPr/>
        </p:nvSpPr>
        <p:spPr>
          <a:xfrm>
            <a:off x="657200" y="591075"/>
            <a:ext cx="6812400" cy="3486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9"/>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61" name="Google Shape;461;p59"/>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62" name="Google Shape;462;p59"/>
          <p:cNvSpPr txBox="1"/>
          <p:nvPr/>
        </p:nvSpPr>
        <p:spPr>
          <a:xfrm>
            <a:off x="456350" y="475375"/>
            <a:ext cx="82713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accent5"/>
                </a:solidFill>
                <a:latin typeface="Century Gothic"/>
                <a:ea typeface="Century Gothic"/>
                <a:cs typeface="Century Gothic"/>
                <a:sym typeface="Century Gothic"/>
              </a:rPr>
              <a:t>Perspective Transformation:</a:t>
            </a:r>
            <a:endParaRPr sz="1800" u="sng">
              <a:solidFill>
                <a:schemeClr val="accent5"/>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For perspective transformation, a 3x3 transformation matrix is needed. Straight lines will remain straight even after the transformation. To find this transformation matrix, 4 points on the input image and corresponding points on the output image are needed. Among these 4 points, no 3 should be collinear. Then, transformation matrix can be found by the function </a:t>
            </a:r>
            <a:r>
              <a:rPr lang="en">
                <a:solidFill>
                  <a:schemeClr val="accent2"/>
                </a:solidFill>
                <a:latin typeface="Century Gothic"/>
                <a:ea typeface="Century Gothic"/>
                <a:cs typeface="Century Gothic"/>
                <a:sym typeface="Century Gothic"/>
              </a:rPr>
              <a:t>cv.getPerspectiveTransform()</a:t>
            </a:r>
            <a:r>
              <a:rPr lang="en">
                <a:solidFill>
                  <a:schemeClr val="lt1"/>
                </a:solidFill>
                <a:latin typeface="Century Gothic"/>
                <a:ea typeface="Century Gothic"/>
                <a:cs typeface="Century Gothic"/>
                <a:sym typeface="Century Gothic"/>
              </a:rPr>
              <a:t>. Then, apply </a:t>
            </a:r>
            <a:r>
              <a:rPr lang="en">
                <a:solidFill>
                  <a:schemeClr val="accent2"/>
                </a:solidFill>
                <a:latin typeface="Century Gothic"/>
                <a:ea typeface="Century Gothic"/>
                <a:cs typeface="Century Gothic"/>
                <a:sym typeface="Century Gothic"/>
              </a:rPr>
              <a:t>cv.warpPerspective()</a:t>
            </a:r>
            <a:r>
              <a:rPr lang="en">
                <a:solidFill>
                  <a:schemeClr val="lt1"/>
                </a:solidFill>
                <a:latin typeface="Century Gothic"/>
                <a:ea typeface="Century Gothic"/>
                <a:cs typeface="Century Gothic"/>
                <a:sym typeface="Century Gothic"/>
              </a:rPr>
              <a:t> with this 3x3 transformation matrix.</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Example:</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img = cv2.imread("rmi_pic.jpeg")</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rows, cols, channels = img.shape</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pts1 = np.float32([[30, </a:t>
            </a:r>
            <a:r>
              <a:rPr lang="en">
                <a:solidFill>
                  <a:schemeClr val="lt1"/>
                </a:solidFill>
                <a:latin typeface="Century Gothic"/>
                <a:ea typeface="Century Gothic"/>
                <a:cs typeface="Century Gothic"/>
                <a:sym typeface="Century Gothic"/>
              </a:rPr>
              <a:t>170</a:t>
            </a:r>
            <a:r>
              <a:rPr lang="en">
                <a:solidFill>
                  <a:schemeClr val="lt1"/>
                </a:solidFill>
                <a:latin typeface="Century Gothic"/>
                <a:ea typeface="Century Gothic"/>
                <a:cs typeface="Century Gothic"/>
                <a:sym typeface="Century Gothic"/>
              </a:rPr>
              <a:t>], [322, 25], [225, 448], [489, 178]]) #get initial points</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pts2 = np.float32([[0, 0], [300, 0], [0, 300], [300, 300]]) #get final points</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M = cv2.getPerspectiveTransform(pts1, pts2) # gives us a 3x3 transformation matrix</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perspective_transform = cv2.warpPerspective(img, M, (300, 300))</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4"/>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178" name="Google Shape;178;p24"/>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179" name="Google Shape;179;p24"/>
          <p:cNvSpPr txBox="1"/>
          <p:nvPr/>
        </p:nvSpPr>
        <p:spPr>
          <a:xfrm>
            <a:off x="447300" y="636825"/>
            <a:ext cx="8249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Century Gothic"/>
                <a:ea typeface="Century Gothic"/>
                <a:cs typeface="Century Gothic"/>
                <a:sym typeface="Century Gothic"/>
              </a:rPr>
              <a:t>We see monitors and TVs having HD, FHD, FHD+, UHD, 8K etc. displays. What do you think is the difference between them?</a:t>
            </a:r>
            <a:endParaRPr>
              <a:solidFill>
                <a:schemeClr val="lt1"/>
              </a:solidFill>
              <a:latin typeface="Century Gothic"/>
              <a:ea typeface="Century Gothic"/>
              <a:cs typeface="Century Gothic"/>
              <a:sym typeface="Century Gothic"/>
            </a:endParaRPr>
          </a:p>
        </p:txBody>
      </p:sp>
      <p:pic>
        <p:nvPicPr>
          <p:cNvPr id="180" name="Google Shape;180;p24"/>
          <p:cNvPicPr preferRelativeResize="0"/>
          <p:nvPr/>
        </p:nvPicPr>
        <p:blipFill>
          <a:blip r:embed="rId5">
            <a:alphaModFix/>
          </a:blip>
          <a:stretch>
            <a:fillRect/>
          </a:stretch>
        </p:blipFill>
        <p:spPr>
          <a:xfrm>
            <a:off x="447300" y="3325223"/>
            <a:ext cx="6578250" cy="1110300"/>
          </a:xfrm>
          <a:prstGeom prst="rect">
            <a:avLst/>
          </a:prstGeom>
          <a:noFill/>
          <a:ln>
            <a:noFill/>
          </a:ln>
        </p:spPr>
      </p:pic>
      <p:sp>
        <p:nvSpPr>
          <p:cNvPr id="181" name="Google Shape;181;p24"/>
          <p:cNvSpPr txBox="1"/>
          <p:nvPr/>
        </p:nvSpPr>
        <p:spPr>
          <a:xfrm>
            <a:off x="447300" y="1518188"/>
            <a:ext cx="6627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rgbClr val="FEFEFE"/>
                </a:solidFill>
                <a:latin typeface="Century Gothic"/>
                <a:ea typeface="Century Gothic"/>
                <a:cs typeface="Century Gothic"/>
                <a:sym typeface="Century Gothic"/>
              </a:rPr>
              <a:t>The resolutions of the above go from 1280x720 to 7680x4320 increasing as we go to the right.</a:t>
            </a:r>
            <a:endParaRPr sz="1500">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rPr lang="en" sz="1500">
                <a:solidFill>
                  <a:srgbClr val="FEFEFE"/>
                </a:solidFill>
                <a:latin typeface="Century Gothic"/>
                <a:ea typeface="Century Gothic"/>
                <a:cs typeface="Century Gothic"/>
                <a:sym typeface="Century Gothic"/>
              </a:rPr>
              <a:t>The difference between these is the number of pixels that can be displayed on the screen. The more number of pixels that are displayed, the sharper and more detailed the image is.</a:t>
            </a:r>
            <a:endParaRPr sz="1500">
              <a:solidFill>
                <a:srgbClr val="FEFEFE"/>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0"/>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68" name="Google Shape;468;p60"/>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469" name="Google Shape;469;p60"/>
          <p:cNvPicPr preferRelativeResize="0"/>
          <p:nvPr/>
        </p:nvPicPr>
        <p:blipFill rotWithShape="1">
          <a:blip r:embed="rId5">
            <a:alphaModFix/>
          </a:blip>
          <a:srcRect b="0" l="0" r="0" t="0"/>
          <a:stretch/>
        </p:blipFill>
        <p:spPr>
          <a:xfrm>
            <a:off x="540625" y="327925"/>
            <a:ext cx="3623600" cy="3234200"/>
          </a:xfrm>
          <a:prstGeom prst="rect">
            <a:avLst/>
          </a:prstGeom>
          <a:noFill/>
          <a:ln>
            <a:noFill/>
          </a:ln>
        </p:spPr>
      </p:pic>
      <p:pic>
        <p:nvPicPr>
          <p:cNvPr id="470" name="Google Shape;470;p60"/>
          <p:cNvPicPr preferRelativeResize="0"/>
          <p:nvPr/>
        </p:nvPicPr>
        <p:blipFill rotWithShape="1">
          <a:blip r:embed="rId6">
            <a:alphaModFix/>
          </a:blip>
          <a:srcRect b="0" l="0" r="0" t="0"/>
          <a:stretch/>
        </p:blipFill>
        <p:spPr>
          <a:xfrm>
            <a:off x="4762150" y="327925"/>
            <a:ext cx="3623600" cy="32341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1"/>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76" name="Google Shape;476;p61"/>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77" name="Google Shape;477;p61"/>
          <p:cNvSpPr txBox="1"/>
          <p:nvPr>
            <p:ph idx="1" type="body"/>
          </p:nvPr>
        </p:nvSpPr>
        <p:spPr>
          <a:xfrm>
            <a:off x="614025" y="1666725"/>
            <a:ext cx="7915800" cy="2820900"/>
          </a:xfrm>
          <a:prstGeom prst="rect">
            <a:avLst/>
          </a:prstGeom>
        </p:spPr>
        <p:txBody>
          <a:bodyPr anchorCtr="0" anchor="t" bIns="34275" lIns="68575" spcFirstLastPara="1" rIns="68575" wrap="square" tIns="34275">
            <a:normAutofit/>
          </a:bodyPr>
          <a:lstStyle/>
          <a:p>
            <a:pPr indent="0" lvl="0" marL="0" rtl="0" algn="l">
              <a:lnSpc>
                <a:spcPct val="115000"/>
              </a:lnSpc>
              <a:spcBef>
                <a:spcPts val="300"/>
              </a:spcBef>
              <a:spcAft>
                <a:spcPts val="0"/>
              </a:spcAft>
              <a:buNone/>
            </a:pPr>
            <a:r>
              <a:rPr lang="en"/>
              <a:t>Morphological Transforms are simple operations which are based on the shape of an image. They are generally performed to reduce noise. These transforms need two inputs, the source image and the kernel. The kernel acts as a filtering element that is slid over the image to produce a filtered image.</a:t>
            </a:r>
            <a:endParaRPr/>
          </a:p>
          <a:p>
            <a:pPr indent="0" lvl="0" marL="0" rtl="0" algn="l">
              <a:lnSpc>
                <a:spcPct val="115000"/>
              </a:lnSpc>
              <a:spcBef>
                <a:spcPts val="500"/>
              </a:spcBef>
              <a:spcAft>
                <a:spcPts val="0"/>
              </a:spcAft>
              <a:buNone/>
            </a:pPr>
            <a:r>
              <a:rPr lang="en"/>
              <a:t>Types of Morphological Transformation are:</a:t>
            </a:r>
            <a:endParaRPr/>
          </a:p>
          <a:p>
            <a:pPr indent="-317500" lvl="0" marL="457200" rtl="0" algn="l">
              <a:lnSpc>
                <a:spcPct val="115000"/>
              </a:lnSpc>
              <a:spcBef>
                <a:spcPts val="500"/>
              </a:spcBef>
              <a:spcAft>
                <a:spcPts val="0"/>
              </a:spcAft>
              <a:buSzPts val="1400"/>
              <a:buChar char="●"/>
            </a:pPr>
            <a:r>
              <a:rPr lang="en"/>
              <a:t>Erosion</a:t>
            </a:r>
            <a:endParaRPr/>
          </a:p>
          <a:p>
            <a:pPr indent="-317500" lvl="0" marL="457200" rtl="0" algn="l">
              <a:lnSpc>
                <a:spcPct val="115000"/>
              </a:lnSpc>
              <a:spcBef>
                <a:spcPts val="0"/>
              </a:spcBef>
              <a:spcAft>
                <a:spcPts val="0"/>
              </a:spcAft>
              <a:buSzPts val="1400"/>
              <a:buChar char="●"/>
            </a:pPr>
            <a:r>
              <a:rPr lang="en"/>
              <a:t>Dilation</a:t>
            </a:r>
            <a:endParaRPr/>
          </a:p>
          <a:p>
            <a:pPr indent="-317500" lvl="0" marL="457200" rtl="0" algn="l">
              <a:lnSpc>
                <a:spcPct val="115000"/>
              </a:lnSpc>
              <a:spcBef>
                <a:spcPts val="0"/>
              </a:spcBef>
              <a:spcAft>
                <a:spcPts val="0"/>
              </a:spcAft>
              <a:buSzPts val="1400"/>
              <a:buChar char="●"/>
            </a:pPr>
            <a:r>
              <a:rPr lang="en"/>
              <a:t>Opening</a:t>
            </a:r>
            <a:endParaRPr/>
          </a:p>
          <a:p>
            <a:pPr indent="-317500" lvl="0" marL="457200" rtl="0" algn="l">
              <a:lnSpc>
                <a:spcPct val="115000"/>
              </a:lnSpc>
              <a:spcBef>
                <a:spcPts val="0"/>
              </a:spcBef>
              <a:spcAft>
                <a:spcPts val="0"/>
              </a:spcAft>
              <a:buSzPts val="1400"/>
              <a:buChar char="●"/>
            </a:pPr>
            <a:r>
              <a:rPr lang="en"/>
              <a:t>Closing</a:t>
            </a:r>
            <a:endParaRPr/>
          </a:p>
        </p:txBody>
      </p:sp>
      <p:sp>
        <p:nvSpPr>
          <p:cNvPr id="478" name="Google Shape;478;p61"/>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Morphological Transforms:</a:t>
            </a:r>
            <a:endParaRPr>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2"/>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84" name="Google Shape;484;p62"/>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85" name="Google Shape;485;p62"/>
          <p:cNvSpPr txBox="1"/>
          <p:nvPr/>
        </p:nvSpPr>
        <p:spPr>
          <a:xfrm>
            <a:off x="387000" y="342300"/>
            <a:ext cx="8370000" cy="25011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 sz="1800" u="sng">
                <a:solidFill>
                  <a:schemeClr val="accent5"/>
                </a:solidFill>
                <a:latin typeface="Century Gothic"/>
                <a:ea typeface="Century Gothic"/>
                <a:cs typeface="Century Gothic"/>
                <a:sym typeface="Century Gothic"/>
              </a:rPr>
              <a:t>Erosion:</a:t>
            </a:r>
            <a:endParaRPr sz="1800" u="sng">
              <a:solidFill>
                <a:schemeClr val="accent5"/>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Syntax: </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kernel = np.ones((5, 5), np.uint8) </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erosion</a:t>
            </a:r>
            <a:r>
              <a:rPr lang="en">
                <a:solidFill>
                  <a:srgbClr val="FEFEFE"/>
                </a:solidFill>
                <a:latin typeface="Century Gothic"/>
                <a:ea typeface="Century Gothic"/>
                <a:cs typeface="Century Gothic"/>
                <a:sym typeface="Century Gothic"/>
              </a:rPr>
              <a:t> = cv2.erode(img, kernel, iterations = 1)</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SzPts val="1100"/>
              <a:buFont typeface="Arial"/>
              <a:buNone/>
            </a:pPr>
            <a:r>
              <a:rPr lang="en">
                <a:solidFill>
                  <a:srgbClr val="FEFEFE"/>
                </a:solidFill>
                <a:latin typeface="Century Gothic"/>
                <a:ea typeface="Century Gothic"/>
                <a:cs typeface="Century Gothic"/>
                <a:sym typeface="Century Gothic"/>
              </a:rPr>
              <a:t>The kernel slides through the image (as in convolution). A pixel (at the centre of the kernel) in the original image will be made 1 only if all the pixels under the kernel is 1, else it is eroded (made 0).</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So, the thickness or size of the foreground object decreases or simply white region decreases in the image. The higher</a:t>
            </a:r>
            <a:r>
              <a:rPr lang="en">
                <a:solidFill>
                  <a:srgbClr val="FEFEFE"/>
                </a:solidFill>
                <a:latin typeface="Century Gothic"/>
                <a:ea typeface="Century Gothic"/>
                <a:cs typeface="Century Gothic"/>
                <a:sym typeface="Century Gothic"/>
              </a:rPr>
              <a:t> the number of iterations, the thinner the image gets.</a:t>
            </a:r>
            <a:endParaRPr>
              <a:solidFill>
                <a:srgbClr val="FEFEFE"/>
              </a:solidFill>
              <a:latin typeface="Century Gothic"/>
              <a:ea typeface="Century Gothic"/>
              <a:cs typeface="Century Gothic"/>
              <a:sym typeface="Century Gothic"/>
            </a:endParaRPr>
          </a:p>
        </p:txBody>
      </p:sp>
      <p:sp>
        <p:nvSpPr>
          <p:cNvPr id="486" name="Google Shape;486;p62"/>
          <p:cNvSpPr/>
          <p:nvPr/>
        </p:nvSpPr>
        <p:spPr>
          <a:xfrm>
            <a:off x="1844125" y="2806375"/>
            <a:ext cx="3231000" cy="206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3"/>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492" name="Google Shape;492;p63"/>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493" name="Google Shape;493;p63"/>
          <p:cNvSpPr txBox="1"/>
          <p:nvPr/>
        </p:nvSpPr>
        <p:spPr>
          <a:xfrm>
            <a:off x="387000" y="342300"/>
            <a:ext cx="8370000" cy="22749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 sz="1800" u="sng">
                <a:solidFill>
                  <a:schemeClr val="accent5"/>
                </a:solidFill>
                <a:latin typeface="Century Gothic"/>
                <a:ea typeface="Century Gothic"/>
                <a:cs typeface="Century Gothic"/>
                <a:sym typeface="Century Gothic"/>
              </a:rPr>
              <a:t>Dilat</a:t>
            </a:r>
            <a:r>
              <a:rPr lang="en" sz="1800" u="sng">
                <a:solidFill>
                  <a:schemeClr val="accent5"/>
                </a:solidFill>
                <a:latin typeface="Century Gothic"/>
                <a:ea typeface="Century Gothic"/>
                <a:cs typeface="Century Gothic"/>
                <a:sym typeface="Century Gothic"/>
              </a:rPr>
              <a:t>ion:</a:t>
            </a:r>
            <a:endParaRPr sz="1800" u="sng">
              <a:solidFill>
                <a:schemeClr val="accent5"/>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Syntax: </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k</a:t>
            </a:r>
            <a:r>
              <a:rPr lang="en">
                <a:solidFill>
                  <a:srgbClr val="FEFEFE"/>
                </a:solidFill>
                <a:latin typeface="Century Gothic"/>
                <a:ea typeface="Century Gothic"/>
                <a:cs typeface="Century Gothic"/>
                <a:sym typeface="Century Gothic"/>
              </a:rPr>
              <a:t>ernel = np.ones((5, 5), np.uint8) </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dilation = cv2.dilate(img , kernel,  iterations = 1)</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Dilation</a:t>
            </a:r>
            <a:r>
              <a:rPr lang="en">
                <a:solidFill>
                  <a:srgbClr val="FEFEFE"/>
                </a:solidFill>
                <a:latin typeface="Century Gothic"/>
                <a:ea typeface="Century Gothic"/>
                <a:cs typeface="Century Gothic"/>
                <a:sym typeface="Century Gothic"/>
              </a:rPr>
              <a:t> is just the opposite of erosion. Here, a pixel (at the center of the kernel) is given ‘1’ if at least one pixel under the  kernel is ‘1’. So, it increases the white region in the image or size of foreground object increases. Normally, for applications like noise removal, erosion is followed by dilation.</a:t>
            </a:r>
            <a:endParaRPr>
              <a:solidFill>
                <a:srgbClr val="FEFEFE"/>
              </a:solidFill>
              <a:latin typeface="Century Gothic"/>
              <a:ea typeface="Century Gothic"/>
              <a:cs typeface="Century Gothic"/>
              <a:sym typeface="Century Gothic"/>
            </a:endParaRPr>
          </a:p>
        </p:txBody>
      </p:sp>
      <p:sp>
        <p:nvSpPr>
          <p:cNvPr id="494" name="Google Shape;494;p63"/>
          <p:cNvSpPr/>
          <p:nvPr/>
        </p:nvSpPr>
        <p:spPr>
          <a:xfrm>
            <a:off x="2273753" y="2431217"/>
            <a:ext cx="3465600" cy="2319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4"/>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500" name="Google Shape;500;p64"/>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501" name="Google Shape;501;p64"/>
          <p:cNvSpPr txBox="1"/>
          <p:nvPr/>
        </p:nvSpPr>
        <p:spPr>
          <a:xfrm>
            <a:off x="387000" y="342300"/>
            <a:ext cx="8370000" cy="18225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 sz="1800" u="sng">
                <a:solidFill>
                  <a:schemeClr val="accent5"/>
                </a:solidFill>
                <a:latin typeface="Century Gothic"/>
                <a:ea typeface="Century Gothic"/>
                <a:cs typeface="Century Gothic"/>
                <a:sym typeface="Century Gothic"/>
              </a:rPr>
              <a:t>Opening and Closing</a:t>
            </a:r>
            <a:r>
              <a:rPr lang="en" sz="1800" u="sng">
                <a:solidFill>
                  <a:schemeClr val="accent5"/>
                </a:solidFill>
                <a:latin typeface="Century Gothic"/>
                <a:ea typeface="Century Gothic"/>
                <a:cs typeface="Century Gothic"/>
                <a:sym typeface="Century Gothic"/>
              </a:rPr>
              <a:t>:</a:t>
            </a:r>
            <a:endParaRPr sz="1800" u="sng">
              <a:solidFill>
                <a:schemeClr val="accent5"/>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Opening and closing are simply erosion followed by dilation; and dilation followed by erosion respectively.</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SzPts val="1100"/>
              <a:buFont typeface="Arial"/>
              <a:buNone/>
            </a:pPr>
            <a:r>
              <a:rPr lang="en">
                <a:solidFill>
                  <a:srgbClr val="FEFEFE"/>
                </a:solidFill>
                <a:latin typeface="Century Gothic"/>
                <a:ea typeface="Century Gothic"/>
                <a:cs typeface="Century Gothic"/>
                <a:sym typeface="Century Gothic"/>
              </a:rPr>
              <a:t>Syntax:</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Clr>
                <a:schemeClr val="dk1"/>
              </a:buClr>
              <a:buSzPts val="1100"/>
              <a:buFont typeface="Arial"/>
              <a:buNone/>
            </a:pPr>
            <a:r>
              <a:rPr lang="en">
                <a:solidFill>
                  <a:srgbClr val="FEFEFE"/>
                </a:solidFill>
                <a:latin typeface="Century Gothic"/>
                <a:ea typeface="Century Gothic"/>
                <a:cs typeface="Century Gothic"/>
                <a:sym typeface="Century Gothic"/>
              </a:rPr>
              <a:t>Opening: cv2.morphologyEx(img, cv2.MORPH_OPEN, kernel)</a:t>
            </a:r>
            <a:endParaRPr>
              <a:solidFill>
                <a:srgbClr val="FEFEFE"/>
              </a:solidFill>
              <a:latin typeface="Century Gothic"/>
              <a:ea typeface="Century Gothic"/>
              <a:cs typeface="Century Gothic"/>
              <a:sym typeface="Century Gothic"/>
            </a:endParaRPr>
          </a:p>
          <a:p>
            <a:pPr indent="0" lvl="0" marL="0" rtl="0" algn="l">
              <a:lnSpc>
                <a:spcPct val="105000"/>
              </a:lnSpc>
              <a:spcBef>
                <a:spcPts val="0"/>
              </a:spcBef>
              <a:spcAft>
                <a:spcPts val="0"/>
              </a:spcAft>
              <a:buNone/>
            </a:pPr>
            <a:r>
              <a:rPr lang="en">
                <a:solidFill>
                  <a:srgbClr val="FEFEFE"/>
                </a:solidFill>
                <a:latin typeface="Century Gothic"/>
                <a:ea typeface="Century Gothic"/>
                <a:cs typeface="Century Gothic"/>
                <a:sym typeface="Century Gothic"/>
              </a:rPr>
              <a:t>Closing: cv2.morphologyEx(img, cv2.MORPH_CLOSE, kernel)</a:t>
            </a:r>
            <a:endParaRPr>
              <a:solidFill>
                <a:srgbClr val="FEFEFE"/>
              </a:solidFill>
              <a:latin typeface="Century Gothic"/>
              <a:ea typeface="Century Gothic"/>
              <a:cs typeface="Century Gothic"/>
              <a:sym typeface="Century Gothic"/>
            </a:endParaRPr>
          </a:p>
        </p:txBody>
      </p:sp>
      <p:sp>
        <p:nvSpPr>
          <p:cNvPr id="502" name="Google Shape;502;p64"/>
          <p:cNvSpPr/>
          <p:nvPr/>
        </p:nvSpPr>
        <p:spPr>
          <a:xfrm>
            <a:off x="317550" y="2164800"/>
            <a:ext cx="3456900" cy="2189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4"/>
          <p:cNvSpPr/>
          <p:nvPr/>
        </p:nvSpPr>
        <p:spPr>
          <a:xfrm>
            <a:off x="4099900" y="2164799"/>
            <a:ext cx="3456900" cy="2189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4"/>
          <p:cNvSpPr txBox="1"/>
          <p:nvPr/>
        </p:nvSpPr>
        <p:spPr>
          <a:xfrm>
            <a:off x="1565850" y="4471675"/>
            <a:ext cx="96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entury Gothic"/>
                <a:ea typeface="Century Gothic"/>
                <a:cs typeface="Century Gothic"/>
                <a:sym typeface="Century Gothic"/>
              </a:rPr>
              <a:t>Opening</a:t>
            </a:r>
            <a:endParaRPr>
              <a:solidFill>
                <a:schemeClr val="lt1"/>
              </a:solidFill>
              <a:latin typeface="Century Gothic"/>
              <a:ea typeface="Century Gothic"/>
              <a:cs typeface="Century Gothic"/>
              <a:sym typeface="Century Gothic"/>
            </a:endParaRPr>
          </a:p>
        </p:txBody>
      </p:sp>
      <p:sp>
        <p:nvSpPr>
          <p:cNvPr id="505" name="Google Shape;505;p64"/>
          <p:cNvSpPr txBox="1"/>
          <p:nvPr/>
        </p:nvSpPr>
        <p:spPr>
          <a:xfrm>
            <a:off x="5348200" y="4471675"/>
            <a:ext cx="96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entury Gothic"/>
                <a:ea typeface="Century Gothic"/>
                <a:cs typeface="Century Gothic"/>
                <a:sym typeface="Century Gothic"/>
              </a:rPr>
              <a:t>Closing</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65"/>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511" name="Google Shape;511;p65"/>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512" name="Google Shape;512;p65"/>
          <p:cNvSpPr txBox="1"/>
          <p:nvPr/>
        </p:nvSpPr>
        <p:spPr>
          <a:xfrm>
            <a:off x="1833900" y="2117700"/>
            <a:ext cx="54762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rgbClr val="6D9EEB"/>
                </a:solidFill>
                <a:latin typeface="Century Gothic"/>
                <a:ea typeface="Century Gothic"/>
                <a:cs typeface="Century Gothic"/>
                <a:sym typeface="Century Gothic"/>
              </a:rPr>
              <a:t>Thank You</a:t>
            </a:r>
            <a:endParaRPr sz="4700">
              <a:solidFill>
                <a:srgbClr val="6D9EEB"/>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nvSpPr>
        <p:spPr>
          <a:xfrm>
            <a:off x="609000" y="352675"/>
            <a:ext cx="7926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We usually work with 8-bit images. </a:t>
            </a:r>
            <a:r>
              <a:rPr lang="en">
                <a:solidFill>
                  <a:srgbClr val="FEFEFE"/>
                </a:solidFill>
                <a:latin typeface="Century Gothic"/>
                <a:ea typeface="Century Gothic"/>
                <a:cs typeface="Century Gothic"/>
                <a:sym typeface="Century Gothic"/>
              </a:rPr>
              <a:t>Here 8 bit refers to the depth of the image. </a:t>
            </a:r>
            <a:r>
              <a:rPr lang="en">
                <a:solidFill>
                  <a:srgbClr val="FEFEFE"/>
                </a:solidFill>
                <a:latin typeface="Century Gothic"/>
                <a:ea typeface="Century Gothic"/>
                <a:cs typeface="Century Gothic"/>
                <a:sym typeface="Century Gothic"/>
              </a:rPr>
              <a:t>An 8-bit intensity range has 256 possible values, 0 to 255.</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RGB images use 8-bit intensity ranges for each color and B&amp;W images have a single 8-bit intensity range.  Since RGB images contain 3 x 8-bit intensities they are also referred to as 24-bit color images.</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A pixel having RGB values (0,0,0) has a black colour, a lack of colour to be precise, while one with (255,</a:t>
            </a:r>
            <a:r>
              <a:rPr lang="en">
                <a:solidFill>
                  <a:srgbClr val="FEFEFE"/>
                </a:solidFill>
                <a:latin typeface="Century Gothic"/>
                <a:ea typeface="Century Gothic"/>
                <a:cs typeface="Century Gothic"/>
                <a:sym typeface="Century Gothic"/>
              </a:rPr>
              <a:t>255,255</a:t>
            </a:r>
            <a:r>
              <a:rPr lang="en">
                <a:solidFill>
                  <a:srgbClr val="FEFEFE"/>
                </a:solidFill>
                <a:latin typeface="Century Gothic"/>
                <a:ea typeface="Century Gothic"/>
                <a:cs typeface="Century Gothic"/>
                <a:sym typeface="Century Gothic"/>
              </a:rPr>
              <a:t>) has white colour.</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EFEFE"/>
              </a:solidFill>
              <a:latin typeface="Century Gothic"/>
              <a:ea typeface="Century Gothic"/>
              <a:cs typeface="Century Gothic"/>
              <a:sym typeface="Century Gothic"/>
            </a:endParaRPr>
          </a:p>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The number of the colors of the image is known as its channels. For example, while a colored image has 3 channels (</a:t>
            </a:r>
            <a:r>
              <a:rPr lang="en">
                <a:solidFill>
                  <a:srgbClr val="FEFEFE"/>
                </a:solidFill>
                <a:latin typeface="Century Gothic"/>
                <a:ea typeface="Century Gothic"/>
                <a:cs typeface="Century Gothic"/>
                <a:sym typeface="Century Gothic"/>
              </a:rPr>
              <a:t>RGB</a:t>
            </a:r>
            <a:r>
              <a:rPr lang="en">
                <a:solidFill>
                  <a:srgbClr val="FEFEFE"/>
                </a:solidFill>
                <a:latin typeface="Century Gothic"/>
                <a:ea typeface="Century Gothic"/>
                <a:cs typeface="Century Gothic"/>
                <a:sym typeface="Century Gothic"/>
              </a:rPr>
              <a:t>), a grayscale image has only 1 channel.</a:t>
            </a:r>
            <a:endParaRPr>
              <a:solidFill>
                <a:srgbClr val="FEFEFE"/>
              </a:solidFill>
              <a:latin typeface="Century Gothic"/>
              <a:ea typeface="Century Gothic"/>
              <a:cs typeface="Century Gothic"/>
              <a:sym typeface="Century Gothic"/>
            </a:endParaRPr>
          </a:p>
        </p:txBody>
      </p:sp>
      <p:pic>
        <p:nvPicPr>
          <p:cNvPr id="187" name="Google Shape;187;p25"/>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188" name="Google Shape;188;p25"/>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189" name="Google Shape;189;p25"/>
          <p:cNvPicPr preferRelativeResize="0"/>
          <p:nvPr/>
        </p:nvPicPr>
        <p:blipFill>
          <a:blip r:embed="rId5">
            <a:alphaModFix/>
          </a:blip>
          <a:stretch>
            <a:fillRect/>
          </a:stretch>
        </p:blipFill>
        <p:spPr>
          <a:xfrm>
            <a:off x="1236000" y="3298600"/>
            <a:ext cx="4000500" cy="144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607500" y="335391"/>
            <a:ext cx="7929000" cy="727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latin typeface="Times New Roman"/>
                <a:ea typeface="Times New Roman"/>
                <a:cs typeface="Times New Roman"/>
                <a:sym typeface="Times New Roman"/>
              </a:rPr>
              <a:t>Types of Images:</a:t>
            </a:r>
            <a:endParaRPr>
              <a:latin typeface="Times New Roman"/>
              <a:ea typeface="Times New Roman"/>
              <a:cs typeface="Times New Roman"/>
              <a:sym typeface="Times New Roman"/>
            </a:endParaRPr>
          </a:p>
        </p:txBody>
      </p:sp>
      <p:sp>
        <p:nvSpPr>
          <p:cNvPr id="195" name="Google Shape;195;p26"/>
          <p:cNvSpPr txBox="1"/>
          <p:nvPr>
            <p:ph idx="1" type="body"/>
          </p:nvPr>
        </p:nvSpPr>
        <p:spPr>
          <a:xfrm>
            <a:off x="614100" y="1588624"/>
            <a:ext cx="7915800" cy="905100"/>
          </a:xfrm>
          <a:prstGeom prst="rect">
            <a:avLst/>
          </a:prstGeom>
        </p:spPr>
        <p:txBody>
          <a:bodyPr anchorCtr="0" anchor="t" bIns="34275" lIns="68575" spcFirstLastPara="1" rIns="68575" wrap="square" tIns="34275">
            <a:normAutofit/>
          </a:bodyPr>
          <a:lstStyle/>
          <a:p>
            <a:pPr indent="0" lvl="0" marL="0" rtl="0" algn="l">
              <a:spcBef>
                <a:spcPts val="300"/>
              </a:spcBef>
              <a:spcAft>
                <a:spcPts val="0"/>
              </a:spcAft>
              <a:buNone/>
            </a:pPr>
            <a:r>
              <a:rPr lang="en" sz="1600" u="sng"/>
              <a:t>Grayscale Image:</a:t>
            </a:r>
            <a:endParaRPr sz="1600"/>
          </a:p>
          <a:p>
            <a:pPr indent="0" lvl="0" marL="0" rtl="0" algn="l">
              <a:spcBef>
                <a:spcPts val="500"/>
              </a:spcBef>
              <a:spcAft>
                <a:spcPts val="500"/>
              </a:spcAft>
              <a:buNone/>
            </a:pPr>
            <a:r>
              <a:rPr lang="en"/>
              <a:t>The image here has only one colour chanel, with the pixel values ranging from 0-255. The depth is 8.</a:t>
            </a:r>
            <a:endParaRPr/>
          </a:p>
        </p:txBody>
      </p:sp>
      <p:pic>
        <p:nvPicPr>
          <p:cNvPr id="196" name="Google Shape;196;p26"/>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197" name="Google Shape;197;p26"/>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198" name="Google Shape;198;p26"/>
          <p:cNvPicPr preferRelativeResize="0"/>
          <p:nvPr/>
        </p:nvPicPr>
        <p:blipFill>
          <a:blip r:embed="rId5">
            <a:alphaModFix/>
          </a:blip>
          <a:stretch>
            <a:fillRect/>
          </a:stretch>
        </p:blipFill>
        <p:spPr>
          <a:xfrm>
            <a:off x="4835863" y="2199450"/>
            <a:ext cx="2438400" cy="2438400"/>
          </a:xfrm>
          <a:prstGeom prst="rect">
            <a:avLst/>
          </a:prstGeom>
          <a:noFill/>
          <a:ln>
            <a:noFill/>
          </a:ln>
        </p:spPr>
      </p:pic>
      <p:sp>
        <p:nvSpPr>
          <p:cNvPr id="199" name="Google Shape;199;p26"/>
          <p:cNvSpPr txBox="1"/>
          <p:nvPr/>
        </p:nvSpPr>
        <p:spPr>
          <a:xfrm>
            <a:off x="244950" y="2385950"/>
            <a:ext cx="43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EFEFE"/>
                </a:solidFill>
                <a:latin typeface="Century Gothic"/>
                <a:ea typeface="Century Gothic"/>
                <a:cs typeface="Century Gothic"/>
                <a:sym typeface="Century Gothic"/>
              </a:rPr>
              <a:t>The image to the right is a grayscale image.</a:t>
            </a:r>
            <a:endParaRPr>
              <a:solidFill>
                <a:srgbClr val="FEFEFE"/>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7"/>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205" name="Google Shape;205;p27"/>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206" name="Google Shape;206;p27"/>
          <p:cNvPicPr preferRelativeResize="0"/>
          <p:nvPr/>
        </p:nvPicPr>
        <p:blipFill>
          <a:blip r:embed="rId5">
            <a:alphaModFix/>
          </a:blip>
          <a:stretch>
            <a:fillRect/>
          </a:stretch>
        </p:blipFill>
        <p:spPr>
          <a:xfrm>
            <a:off x="3085550" y="2627425"/>
            <a:ext cx="2972900" cy="2345150"/>
          </a:xfrm>
          <a:prstGeom prst="rect">
            <a:avLst/>
          </a:prstGeom>
          <a:noFill/>
          <a:ln>
            <a:noFill/>
          </a:ln>
        </p:spPr>
      </p:pic>
      <p:sp>
        <p:nvSpPr>
          <p:cNvPr id="207" name="Google Shape;207;p27"/>
          <p:cNvSpPr txBox="1"/>
          <p:nvPr/>
        </p:nvSpPr>
        <p:spPr>
          <a:xfrm>
            <a:off x="475950" y="324525"/>
            <a:ext cx="8192100" cy="225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u="sng">
                <a:solidFill>
                  <a:schemeClr val="lt1"/>
                </a:solidFill>
                <a:latin typeface="Century Gothic"/>
                <a:ea typeface="Century Gothic"/>
                <a:cs typeface="Century Gothic"/>
                <a:sym typeface="Century Gothic"/>
              </a:rPr>
              <a:t>Binary image:</a:t>
            </a:r>
            <a:endParaRPr sz="1600" u="sng">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The pixel intensity values are either 0 or 1, where 0 corresponds to black and 1 corresponds to white. The depth and number of channels are 1.</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We get binary images out of either HSV images or grayscale images. T</a:t>
            </a:r>
            <a:r>
              <a:rPr lang="en">
                <a:solidFill>
                  <a:schemeClr val="lt1"/>
                </a:solidFill>
                <a:latin typeface="Century Gothic"/>
                <a:ea typeface="Century Gothic"/>
                <a:cs typeface="Century Gothic"/>
                <a:sym typeface="Century Gothic"/>
              </a:rPr>
              <a:t>hresholding, which will be discussed post a few slides plays a key role to obtain a binary image from a grayscale image.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Given below is an example of a binary image.</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8"/>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213" name="Google Shape;213;p28"/>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pic>
        <p:nvPicPr>
          <p:cNvPr id="214" name="Google Shape;214;p28"/>
          <p:cNvPicPr preferRelativeResize="0"/>
          <p:nvPr/>
        </p:nvPicPr>
        <p:blipFill rotWithShape="1">
          <a:blip r:embed="rId5">
            <a:alphaModFix/>
          </a:blip>
          <a:srcRect b="17044" l="0" r="0" t="15533"/>
          <a:stretch/>
        </p:blipFill>
        <p:spPr>
          <a:xfrm>
            <a:off x="1455400" y="2645225"/>
            <a:ext cx="4720874" cy="1790300"/>
          </a:xfrm>
          <a:prstGeom prst="rect">
            <a:avLst/>
          </a:prstGeom>
          <a:noFill/>
          <a:ln>
            <a:noFill/>
          </a:ln>
        </p:spPr>
      </p:pic>
      <p:sp>
        <p:nvSpPr>
          <p:cNvPr id="215" name="Google Shape;215;p28"/>
          <p:cNvSpPr txBox="1"/>
          <p:nvPr/>
        </p:nvSpPr>
        <p:spPr>
          <a:xfrm>
            <a:off x="680838" y="4509000"/>
            <a:ext cx="627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entury Gothic"/>
                <a:ea typeface="Century Gothic"/>
                <a:cs typeface="Century Gothic"/>
                <a:sym typeface="Century Gothic"/>
              </a:rPr>
              <a:t>A picture of an ice cream and its individual color channel intensities.</a:t>
            </a:r>
            <a:endParaRPr>
              <a:solidFill>
                <a:schemeClr val="lt1"/>
              </a:solidFill>
              <a:latin typeface="Century Gothic"/>
              <a:ea typeface="Century Gothic"/>
              <a:cs typeface="Century Gothic"/>
              <a:sym typeface="Century Gothic"/>
            </a:endParaRPr>
          </a:p>
        </p:txBody>
      </p:sp>
      <p:sp>
        <p:nvSpPr>
          <p:cNvPr id="216" name="Google Shape;216;p28"/>
          <p:cNvSpPr txBox="1"/>
          <p:nvPr/>
        </p:nvSpPr>
        <p:spPr>
          <a:xfrm>
            <a:off x="569700" y="416850"/>
            <a:ext cx="8004600" cy="20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u="sng">
                <a:solidFill>
                  <a:schemeClr val="lt1"/>
                </a:solidFill>
                <a:latin typeface="Century Gothic"/>
                <a:ea typeface="Century Gothic"/>
                <a:cs typeface="Century Gothic"/>
                <a:sym typeface="Century Gothic"/>
              </a:rPr>
              <a:t>RGB image:</a:t>
            </a:r>
            <a:endParaRPr sz="1600" u="sng">
              <a:solidFill>
                <a:schemeClr val="lt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a:solidFill>
                  <a:schemeClr val="lt1"/>
                </a:solidFill>
                <a:latin typeface="Century Gothic"/>
                <a:ea typeface="Century Gothic"/>
                <a:cs typeface="Century Gothic"/>
                <a:sym typeface="Century Gothic"/>
              </a:rPr>
              <a:t>Pixel intensity values for each color varies from 0 to 255. Here the depth is 8 and the number of channels is 3, being red, green and </a:t>
            </a:r>
            <a:r>
              <a:rPr lang="en">
                <a:solidFill>
                  <a:schemeClr val="lt1"/>
                </a:solidFill>
                <a:latin typeface="Century Gothic"/>
                <a:ea typeface="Century Gothic"/>
                <a:cs typeface="Century Gothic"/>
                <a:sym typeface="Century Gothic"/>
              </a:rPr>
              <a:t>blue</a:t>
            </a:r>
            <a:r>
              <a:rPr lang="en">
                <a:solidFill>
                  <a:schemeClr val="lt1"/>
                </a:solidFill>
                <a:latin typeface="Century Gothic"/>
                <a:ea typeface="Century Gothic"/>
                <a:cs typeface="Century Gothic"/>
                <a:sym typeface="Century Gothic"/>
              </a:rPr>
              <a:t>.</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Any color can be produced by altering color intensities of a pixel in these 3 channels.</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Usually, graphical images are read in RGB format while OpenCV reads images in the BGR format.</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9"/>
          <p:cNvPicPr preferRelativeResize="0"/>
          <p:nvPr/>
        </p:nvPicPr>
        <p:blipFill rotWithShape="1">
          <a:blip r:embed="rId3">
            <a:alphaModFix/>
          </a:blip>
          <a:srcRect b="0" l="0" r="0" t="62499"/>
          <a:stretch/>
        </p:blipFill>
        <p:spPr>
          <a:xfrm>
            <a:off x="7556798" y="4435522"/>
            <a:ext cx="1231552" cy="436354"/>
          </a:xfrm>
          <a:prstGeom prst="rect">
            <a:avLst/>
          </a:prstGeom>
          <a:noFill/>
          <a:ln>
            <a:noFill/>
          </a:ln>
        </p:spPr>
      </p:pic>
      <p:pic>
        <p:nvPicPr>
          <p:cNvPr id="222" name="Google Shape;222;p29"/>
          <p:cNvPicPr preferRelativeResize="0"/>
          <p:nvPr/>
        </p:nvPicPr>
        <p:blipFill rotWithShape="1">
          <a:blip r:embed="rId4">
            <a:alphaModFix/>
          </a:blip>
          <a:srcRect b="37814" l="0" r="0" t="0"/>
          <a:stretch/>
        </p:blipFill>
        <p:spPr>
          <a:xfrm>
            <a:off x="7469600" y="3609475"/>
            <a:ext cx="1405950" cy="826050"/>
          </a:xfrm>
          <a:prstGeom prst="rect">
            <a:avLst/>
          </a:prstGeom>
          <a:noFill/>
          <a:ln>
            <a:noFill/>
          </a:ln>
        </p:spPr>
      </p:pic>
      <p:sp>
        <p:nvSpPr>
          <p:cNvPr id="223" name="Google Shape;223;p29"/>
          <p:cNvSpPr txBox="1"/>
          <p:nvPr/>
        </p:nvSpPr>
        <p:spPr>
          <a:xfrm>
            <a:off x="809850" y="587850"/>
            <a:ext cx="752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lt1"/>
                </a:solidFill>
                <a:latin typeface="Century Gothic"/>
                <a:ea typeface="Century Gothic"/>
                <a:cs typeface="Century Gothic"/>
                <a:sym typeface="Century Gothic"/>
              </a:rPr>
              <a:t>HSV image:</a:t>
            </a:r>
            <a:endParaRPr sz="1600" u="sng">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lt1"/>
                </a:solidFill>
                <a:latin typeface="Century Gothic"/>
                <a:ea typeface="Century Gothic"/>
                <a:cs typeface="Century Gothic"/>
                <a:sym typeface="Century Gothic"/>
              </a:rPr>
              <a:t>It is another format for colored images other than RGB. In this, a colored image is represented in terms of the Hue, Saturation and Value. </a:t>
            </a:r>
            <a:endParaRPr>
              <a:solidFill>
                <a:schemeClr val="lt1"/>
              </a:solidFill>
              <a:latin typeface="Century Gothic"/>
              <a:ea typeface="Century Gothic"/>
              <a:cs typeface="Century Gothic"/>
              <a:sym typeface="Century Gothic"/>
            </a:endParaRPr>
          </a:p>
        </p:txBody>
      </p:sp>
      <p:pic>
        <p:nvPicPr>
          <p:cNvPr id="224" name="Google Shape;224;p29"/>
          <p:cNvPicPr preferRelativeResize="0"/>
          <p:nvPr/>
        </p:nvPicPr>
        <p:blipFill>
          <a:blip r:embed="rId5">
            <a:alphaModFix/>
          </a:blip>
          <a:stretch>
            <a:fillRect/>
          </a:stretch>
        </p:blipFill>
        <p:spPr>
          <a:xfrm>
            <a:off x="2885800" y="1621750"/>
            <a:ext cx="3257550" cy="287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Quotable">
  <a:themeElements>
    <a:clrScheme name="Quotable">
      <a:dk1>
        <a:srgbClr val="000000"/>
      </a:dk1>
      <a:lt1>
        <a:srgbClr val="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